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levation.maplogs.com/poi/battle_mountain_nv_usa.528133.html"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lhseeds.com/artemisia-tridentata-ssp-tridentata-basin-big-sagebrush"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innesotawildflowers.info/grass-sedge-rush/cheatgras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Picture Sources: </a:t>
            </a:r>
            <a:endParaRPr/>
          </a:p>
          <a:p>
            <a:pPr indent="0" lvl="0" marL="0" rtl="0" algn="l">
              <a:spcBef>
                <a:spcPts val="0"/>
              </a:spcBef>
              <a:spcAft>
                <a:spcPts val="0"/>
              </a:spcAft>
              <a:buNone/>
            </a:pPr>
            <a:r>
              <a:rPr lang="en"/>
              <a:t>Top Left: Idaho Fish &amp; Game- Idaho Species Page</a:t>
            </a:r>
            <a:endParaRPr/>
          </a:p>
          <a:p>
            <a:pPr indent="0" lvl="0" marL="0" rtl="0" algn="l">
              <a:spcBef>
                <a:spcPts val="0"/>
              </a:spcBef>
              <a:spcAft>
                <a:spcPts val="0"/>
              </a:spcAft>
              <a:buNone/>
            </a:pPr>
            <a:r>
              <a:rPr lang="en"/>
              <a:t>Bottom Left: Science Friday: Saving the American West’s Sagebrush Sea</a:t>
            </a:r>
            <a:endParaRPr/>
          </a:p>
          <a:p>
            <a:pPr indent="0" lvl="0" marL="0" rtl="0" algn="l">
              <a:spcBef>
                <a:spcPts val="0"/>
              </a:spcBef>
              <a:spcAft>
                <a:spcPts val="0"/>
              </a:spcAft>
              <a:buNone/>
            </a:pPr>
            <a:r>
              <a:rPr lang="en"/>
              <a:t>Right: Natural History Museum of Utah</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cfcee3837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cfcee3837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Now that we have refreshed a bit on the purpose of seeds and the structure of sagebrush seeds  - </a:t>
            </a:r>
            <a:r>
              <a:rPr lang="en">
                <a:solidFill>
                  <a:schemeClr val="dk1"/>
                </a:solidFill>
              </a:rPr>
              <a:t>How do you think sagebrush seed weight could affect survival? </a:t>
            </a:r>
            <a:endParaRPr b="1" i="1">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Could affect the ability of the seed to disperse and establish, water quantity could affect growth (Busso &amp; Perryman, 2005)</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Maybe the smaller seeds have less nutrients available for the seedling to establish</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e77d804b78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e77d804b78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 a research article published in 2005 by Busso and Perryman, these researchers wanted to look at seed weight variation in the </a:t>
            </a:r>
            <a:r>
              <a:rPr lang="en"/>
              <a:t>subspecies</a:t>
            </a:r>
            <a:r>
              <a:rPr lang="en"/>
              <a:t> wyomingensis in Nevada. </a:t>
            </a:r>
            <a:endParaRPr/>
          </a:p>
          <a:p>
            <a:pPr indent="-298450" lvl="0" marL="457200" rtl="0" algn="l">
              <a:spcBef>
                <a:spcPts val="0"/>
              </a:spcBef>
              <a:spcAft>
                <a:spcPts val="0"/>
              </a:spcAft>
              <a:buSzPts val="1100"/>
              <a:buChar char="-"/>
            </a:pPr>
            <a:r>
              <a:rPr lang="en"/>
              <a:t>They had two sampling locations, one near Winnemucca and the other near Battle Mountain. </a:t>
            </a:r>
            <a:endParaRPr/>
          </a:p>
          <a:p>
            <a:pPr indent="-298450" lvl="0" marL="457200" rtl="0" algn="l">
              <a:spcBef>
                <a:spcPts val="0"/>
              </a:spcBef>
              <a:spcAft>
                <a:spcPts val="0"/>
              </a:spcAft>
              <a:buSzPts val="1100"/>
              <a:buChar char="-"/>
            </a:pPr>
            <a:r>
              <a:rPr lang="en"/>
              <a:t>The sampling location near Winnemucca was called Eden Valley.</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https://elevation.maplogs.com/poi/battle_mountain_nv_usa.528133.html</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e77d804b7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e77d804b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These researchers found that at the two different sampling locations, sagebrush seed weight distributions differed. They also found that the same sampling locations differed from the two years they looked at.</a:t>
            </a:r>
            <a:endParaRPr/>
          </a:p>
          <a:p>
            <a:pPr indent="-298450" lvl="0" marL="457200" rtl="0" algn="l">
              <a:spcBef>
                <a:spcPts val="0"/>
              </a:spcBef>
              <a:spcAft>
                <a:spcPts val="0"/>
              </a:spcAft>
              <a:buSzPts val="1100"/>
              <a:buChar char="-"/>
            </a:pPr>
            <a:r>
              <a:rPr lang="en"/>
              <a:t>It might be important to point out to students that the y-axis are different for each of the graphs</a:t>
            </a:r>
            <a:endParaRPr/>
          </a:p>
          <a:p>
            <a:pPr indent="-298450" lvl="0" marL="457200" rtl="0" algn="l">
              <a:spcBef>
                <a:spcPts val="0"/>
              </a:spcBef>
              <a:spcAft>
                <a:spcPts val="0"/>
              </a:spcAft>
              <a:buSzPts val="1100"/>
              <a:buChar char="-"/>
            </a:pPr>
            <a:r>
              <a:rPr lang="en"/>
              <a:t>What are some potential reasons that you think could cause these differences? Why?</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Students might say things like:  elevation, precipitation, temperature, herbivory, nutrient availability, genetics</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http://www.lhseeds.com/artemisia-tridentata-ssp-tridentata-basin-big-sagebrush</a:t>
            </a:r>
            <a:endParaRPr/>
          </a:p>
          <a:p>
            <a:pPr indent="0" lvl="0" marL="0" rtl="0" algn="l">
              <a:spcBef>
                <a:spcPts val="0"/>
              </a:spcBef>
              <a:spcAft>
                <a:spcPts val="0"/>
              </a:spcAft>
              <a:buNone/>
            </a:pPr>
            <a:r>
              <a:rPr lang="en"/>
              <a:t>https://naes.unr.edu/rangeland_ecology/research-projects/rainfall-interception/</a:t>
            </a:r>
            <a:endParaRPr/>
          </a:p>
          <a:p>
            <a:pPr indent="0" lvl="0" marL="0" rtl="0" algn="l">
              <a:spcBef>
                <a:spcPts val="0"/>
              </a:spcBef>
              <a:spcAft>
                <a:spcPts val="0"/>
              </a:spcAft>
              <a:buNone/>
            </a:pPr>
            <a:r>
              <a:rPr lang="en"/>
              <a:t>https://pygmyrabbitsarecute.weebly.com/food.html</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e77d804b78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e77d804b78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Based on previous research that concluded that </a:t>
            </a:r>
            <a:r>
              <a:rPr lang="en"/>
              <a:t>precipitation</a:t>
            </a:r>
            <a:r>
              <a:rPr lang="en"/>
              <a:t> has a significant effect on seed weight, These researchers looked at the effect of precipitation and also temperature on seed weight to see if that could explain the differences in years, and sampling locations that they looked at: Eden Valley and Battle Mountain</a:t>
            </a:r>
            <a:endParaRPr/>
          </a:p>
          <a:p>
            <a:pPr indent="-298450" lvl="0" marL="457200" rtl="0" algn="l">
              <a:spcBef>
                <a:spcPts val="0"/>
              </a:spcBef>
              <a:spcAft>
                <a:spcPts val="0"/>
              </a:spcAft>
              <a:buSzPts val="1100"/>
              <a:buChar char="-"/>
            </a:pPr>
            <a:r>
              <a:rPr lang="en">
                <a:solidFill>
                  <a:schemeClr val="dk1"/>
                </a:solidFill>
              </a:rPr>
              <a:t>They did not find that temperature had any affect on the seed weight because the temperatures were similar for both of the years (2002 &amp; 2003) they looked at.</a:t>
            </a:r>
            <a:endParaRPr/>
          </a:p>
          <a:p>
            <a:pPr indent="-298450" lvl="0" marL="457200" rtl="0" algn="l">
              <a:spcBef>
                <a:spcPts val="0"/>
              </a:spcBef>
              <a:spcAft>
                <a:spcPts val="0"/>
              </a:spcAft>
              <a:buSzPts val="1100"/>
              <a:buChar char="-"/>
            </a:pPr>
            <a:r>
              <a:rPr lang="en"/>
              <a:t>But they did find that as the amount of precipitation increased, the seed weight increased.</a:t>
            </a:r>
            <a:endParaRPr/>
          </a:p>
          <a:p>
            <a:pPr indent="-298450" lvl="0" marL="457200" rtl="0" algn="l">
              <a:spcBef>
                <a:spcPts val="0"/>
              </a:spcBef>
              <a:spcAft>
                <a:spcPts val="0"/>
              </a:spcAft>
              <a:buSzPts val="1100"/>
              <a:buChar char="-"/>
            </a:pPr>
            <a:r>
              <a:rPr lang="en"/>
              <a:t>Remember</a:t>
            </a:r>
            <a:r>
              <a:rPr lang="en"/>
              <a:t> that we came up with potential things that could have influenced the seed </a:t>
            </a:r>
            <a:r>
              <a:rPr lang="en"/>
              <a:t>weight</a:t>
            </a:r>
            <a:r>
              <a:rPr lang="en"/>
              <a:t> like elevation and </a:t>
            </a:r>
            <a:r>
              <a:rPr lang="en"/>
              <a:t>herbivory</a:t>
            </a:r>
            <a:r>
              <a:rPr lang="en"/>
              <a:t>, or nutrient availability. The researchers didn’t seem to really take that into account. They also only looked at one subspecies of big sagebrush - wyomingensis. </a:t>
            </a:r>
            <a:endParaRPr/>
          </a:p>
          <a:p>
            <a:pPr indent="-298450" lvl="0" marL="457200" rtl="0" algn="l">
              <a:spcBef>
                <a:spcPts val="0"/>
              </a:spcBef>
              <a:spcAft>
                <a:spcPts val="0"/>
              </a:spcAft>
              <a:buSzPts val="1100"/>
              <a:buChar char="-"/>
            </a:pPr>
            <a:r>
              <a:rPr lang="en"/>
              <a:t>This leads us to our activity for today where we will consider a few more variables than these researchers did and look at different subspecies and explore the variation in sagebrush seed weights.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e77d804b78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e77d804b78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is our guiding question for today: how does sampling location affect variation in seed weights of Big sagebrush subspecies?</a:t>
            </a:r>
            <a:endParaRPr/>
          </a:p>
          <a:p>
            <a:pPr indent="-298450" lvl="0" marL="457200" rtl="0" algn="l">
              <a:spcBef>
                <a:spcPts val="0"/>
              </a:spcBef>
              <a:spcAft>
                <a:spcPts val="0"/>
              </a:spcAft>
              <a:buSzPts val="1100"/>
              <a:buChar char="-"/>
            </a:pPr>
            <a:r>
              <a:rPr lang="en"/>
              <a:t>To answer this question, you will work in your groups and consider the data in Handout 1 in table 2. </a:t>
            </a:r>
            <a:endParaRPr/>
          </a:p>
          <a:p>
            <a:pPr indent="-298450" lvl="0" marL="457200" rtl="0" algn="l">
              <a:spcBef>
                <a:spcPts val="0"/>
              </a:spcBef>
              <a:spcAft>
                <a:spcPts val="0"/>
              </a:spcAft>
              <a:buSzPts val="1100"/>
              <a:buChar char="-"/>
            </a:pPr>
            <a:r>
              <a:rPr lang="en"/>
              <a:t>There are quite a few variables to consider - annual precipitation, elevation, min and max temperatures, and the average seed weights of 10 sagebrush seeds. </a:t>
            </a:r>
            <a:endParaRPr/>
          </a:p>
          <a:p>
            <a:pPr indent="-298450" lvl="0" marL="457200" rtl="0" algn="l">
              <a:spcBef>
                <a:spcPts val="0"/>
              </a:spcBef>
              <a:spcAft>
                <a:spcPts val="0"/>
              </a:spcAft>
              <a:buSzPts val="1100"/>
              <a:buChar char="-"/>
            </a:pPr>
            <a:r>
              <a:rPr lang="en"/>
              <a:t>For this data, the average seed weights was determine by weighing 10 sagebrush seeds and which was done because sagebrush seeds are so small, like you saw in the photo a couple of slides ago. </a:t>
            </a:r>
            <a:endParaRPr/>
          </a:p>
          <a:p>
            <a:pPr indent="-298450" lvl="0" marL="457200" rtl="0" algn="l">
              <a:spcBef>
                <a:spcPts val="0"/>
              </a:spcBef>
              <a:spcAft>
                <a:spcPts val="0"/>
              </a:spcAft>
              <a:buSzPts val="1100"/>
              <a:buChar char="-"/>
            </a:pPr>
            <a:r>
              <a:rPr lang="en"/>
              <a:t>10 seeds were collected from 6-12 different sagebrush maternal plants and then weighed, those weights were then averaged to give us the value you see in the average seed weight column.</a:t>
            </a:r>
            <a:endParaRPr/>
          </a:p>
          <a:p>
            <a:pPr indent="-298450" lvl="0" marL="457200" rtl="0" algn="l">
              <a:spcBef>
                <a:spcPts val="0"/>
              </a:spcBef>
              <a:spcAft>
                <a:spcPts val="0"/>
              </a:spcAft>
              <a:buSzPts val="1100"/>
              <a:buChar char="-"/>
            </a:pPr>
            <a:r>
              <a:rPr lang="en"/>
              <a:t>A fun fact about this seed weight data is that it is real data, collected by ISU students who were a part of a research course here at ISU - which we will tell you more about later!</a:t>
            </a:r>
            <a:endParaRPr/>
          </a:p>
          <a:p>
            <a:pPr indent="-298450" lvl="0" marL="457200" rtl="0" algn="l">
              <a:spcBef>
                <a:spcPts val="0"/>
              </a:spcBef>
              <a:spcAft>
                <a:spcPts val="0"/>
              </a:spcAft>
              <a:buSzPts val="1100"/>
              <a:buChar char="-"/>
            </a:pPr>
            <a:r>
              <a:rPr lang="en"/>
              <a:t>In the handout there is also a link for a google map that will show you the locations of the different sampling locations, but keep in mind that based on the subspecies they will have different ecological niches that the sagebrush typically occupy. </a:t>
            </a:r>
            <a:endParaRPr/>
          </a:p>
          <a:p>
            <a:pPr indent="-298450" lvl="0" marL="457200" rtl="0" algn="l">
              <a:spcBef>
                <a:spcPts val="0"/>
              </a:spcBef>
              <a:spcAft>
                <a:spcPts val="0"/>
              </a:spcAft>
              <a:buSzPts val="1100"/>
              <a:buChar char="-"/>
            </a:pPr>
            <a:r>
              <a:rPr lang="en"/>
              <a:t>There are quite a few variables that we can consider with this data so you and your group will need to explore the data and decide what you think is most important and can answer our guiding question. </a:t>
            </a:r>
            <a:endParaRPr/>
          </a:p>
          <a:p>
            <a:pPr indent="-298450" lvl="0" marL="457200" rtl="0" algn="l">
              <a:spcBef>
                <a:spcPts val="0"/>
              </a:spcBef>
              <a:spcAft>
                <a:spcPts val="0"/>
              </a:spcAft>
              <a:buSzPts val="1100"/>
              <a:buChar char="-"/>
            </a:pPr>
            <a:r>
              <a:rPr lang="en"/>
              <a:t>You and your group will need put on your poster paper/whiteboard a claim to ans</a:t>
            </a:r>
            <a:r>
              <a:rPr lang="en"/>
              <a:t>wer the question this question along with </a:t>
            </a:r>
            <a:r>
              <a:rPr lang="en"/>
              <a:t>evidence</a:t>
            </a:r>
            <a:r>
              <a:rPr lang="en"/>
              <a:t> and a justification or reasoning for why that </a:t>
            </a:r>
            <a:r>
              <a:rPr lang="en"/>
              <a:t>evidence</a:t>
            </a:r>
            <a:r>
              <a:rPr lang="en"/>
              <a:t> answers the guiding question.</a:t>
            </a:r>
            <a:endParaRPr/>
          </a:p>
          <a:p>
            <a:pPr indent="-298450" lvl="0" marL="457200" rtl="0" algn="l">
              <a:spcBef>
                <a:spcPts val="0"/>
              </a:spcBef>
              <a:spcAft>
                <a:spcPts val="0"/>
              </a:spcAft>
              <a:buSzPts val="1100"/>
              <a:buChar char="-"/>
            </a:pPr>
            <a:r>
              <a:rPr lang="en"/>
              <a:t>This is a lot to consider so we will spend the majority of class working on this in your groups </a:t>
            </a:r>
            <a:endParaRPr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e77d804b78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e77d804b78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95300" rtl="0" algn="l">
              <a:spcBef>
                <a:spcPts val="0"/>
              </a:spcBef>
              <a:spcAft>
                <a:spcPts val="0"/>
              </a:spcAft>
              <a:buClr>
                <a:schemeClr val="dk1"/>
              </a:buClr>
              <a:buSzPts val="1100"/>
              <a:buFont typeface="Arial"/>
              <a:buChar char="●"/>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e3332271e3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e3332271e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b="1" lang="en"/>
              <a:t>Double check how to pronounce Asteraceae, and subspecies names.</a:t>
            </a:r>
            <a:endParaRPr b="1"/>
          </a:p>
          <a:p>
            <a:pPr indent="-298450" lvl="0" marL="457200" rtl="0" algn="l">
              <a:spcBef>
                <a:spcPts val="0"/>
              </a:spcBef>
              <a:spcAft>
                <a:spcPts val="0"/>
              </a:spcAft>
              <a:buSzPts val="1100"/>
              <a:buChar char="-"/>
            </a:pPr>
            <a:r>
              <a:rPr lang="en"/>
              <a:t>There are three subspecies of Big Sagebrush that are going to be of interest to us this week.These subspecies are the Basin Big Sagebrush, spp. </a:t>
            </a:r>
            <a:r>
              <a:rPr i="1" lang="en"/>
              <a:t>t</a:t>
            </a:r>
            <a:r>
              <a:rPr i="1" lang="en"/>
              <a:t>ridentata</a:t>
            </a:r>
            <a:r>
              <a:rPr lang="en"/>
              <a:t>, Mountain Big Sagebrush, spp. </a:t>
            </a:r>
            <a:r>
              <a:rPr i="1" lang="en"/>
              <a:t>v</a:t>
            </a:r>
            <a:r>
              <a:rPr i="1" lang="en"/>
              <a:t>aseyana</a:t>
            </a:r>
            <a:r>
              <a:rPr lang="en"/>
              <a:t>, and Wyoming Big Sagebrush, spp. </a:t>
            </a:r>
            <a:r>
              <a:rPr i="1" lang="en"/>
              <a:t>W</a:t>
            </a:r>
            <a:r>
              <a:rPr i="1" lang="en"/>
              <a:t>yomingensis. </a:t>
            </a:r>
            <a:endParaRPr i="1"/>
          </a:p>
          <a:p>
            <a:pPr indent="-298450" lvl="0" marL="457200" rtl="0" algn="l">
              <a:spcBef>
                <a:spcPts val="0"/>
              </a:spcBef>
              <a:spcAft>
                <a:spcPts val="0"/>
              </a:spcAft>
              <a:buSzPts val="1100"/>
              <a:buChar char="-"/>
            </a:pPr>
            <a:r>
              <a:rPr lang="en"/>
              <a:t>These subspecies differ in a few ways, the habitat they tend to occupy and their leaves and the way that they look when grown or flowering.</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e3332271e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e3332271e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i="1" lang="en"/>
              <a:t>(Here it may be good to ask the students what they can pick out as different between these three subspecies) </a:t>
            </a:r>
            <a:endParaRPr b="1" i="1"/>
          </a:p>
          <a:p>
            <a:pPr indent="0" lvl="0" marL="0" rtl="0" algn="l">
              <a:spcBef>
                <a:spcPts val="0"/>
              </a:spcBef>
              <a:spcAft>
                <a:spcPts val="0"/>
              </a:spcAft>
              <a:buNone/>
            </a:pPr>
            <a:r>
              <a:t/>
            </a:r>
            <a:endParaRPr/>
          </a:p>
          <a:p>
            <a:pPr indent="0" lvl="0" marL="0" rtl="0" algn="l">
              <a:spcBef>
                <a:spcPts val="0"/>
              </a:spcBef>
              <a:spcAft>
                <a:spcPts val="0"/>
              </a:spcAft>
              <a:buNone/>
            </a:pPr>
            <a:r>
              <a:rPr lang="en"/>
              <a:t>For instance, Basin Big Sagebrush (tridentata) occurs in valleys with deep, well-drained soils and it also tends to occur </a:t>
            </a:r>
            <a:r>
              <a:rPr lang="en"/>
              <a:t>along highways because here soils have sometimes been disturbed and deepened by digging. Their leaves are more narrow than the other subspecies, with lobes that are rounded or slightly pointed they are also a bit bigger when grown. Mountain Big Sagebrush, vaseyana, grows at mid to high elevations throughout the western mountains-- it characteristically grows with other shrubs and grasses-- in places where there is lots of winter snow. It’s leaves are much broader with pretty shallow rounded lobes and it is much more similar in size to Wyoming Big Sagebrush. Wyoming Big Sagebrush typically grows on drier sites and it is sort of a combination of the other two with the more rounded crown similar to tridentata and the short stature similar to vaseyana. Its leaves are much more similar to vaseyana but the middle lobe on its leaves is slightly longer than the others.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e695666bb9_0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ge695666bb9_0_1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SzPts val="1100"/>
              <a:buChar char="-"/>
            </a:pPr>
            <a:r>
              <a:rPr lang="en"/>
              <a:t>Remember from one of our previous lectures that a</a:t>
            </a:r>
            <a:r>
              <a:rPr lang="en"/>
              <a:t>t its broadest level, evolution is the idea that</a:t>
            </a:r>
            <a:r>
              <a:rPr b="1" lang="en"/>
              <a:t> populations </a:t>
            </a:r>
            <a:r>
              <a:rPr lang="en"/>
              <a:t>of organisms change over time. </a:t>
            </a:r>
            <a:endParaRPr/>
          </a:p>
          <a:p>
            <a:pPr indent="-298450" lvl="0" marL="457200" rtl="0" algn="l">
              <a:spcBef>
                <a:spcPts val="0"/>
              </a:spcBef>
              <a:spcAft>
                <a:spcPts val="0"/>
              </a:spcAft>
              <a:buSzPts val="1100"/>
              <a:buChar char="-"/>
            </a:pPr>
            <a:r>
              <a:rPr lang="en"/>
              <a:t>And we talked about how we are very similar to our parents, but not exactly identical. And how we are even less </a:t>
            </a:r>
            <a:r>
              <a:rPr lang="en"/>
              <a:t>identical</a:t>
            </a:r>
            <a:r>
              <a:rPr lang="en"/>
              <a:t>, to our grandparents, great grand parents and so on. </a:t>
            </a:r>
            <a:endParaRPr/>
          </a:p>
          <a:p>
            <a:pPr indent="-298450" lvl="0" marL="457200" rtl="0" algn="l">
              <a:spcBef>
                <a:spcPts val="0"/>
              </a:spcBef>
              <a:spcAft>
                <a:spcPts val="0"/>
              </a:spcAft>
              <a:buSzPts val="1100"/>
              <a:buChar char="-"/>
            </a:pPr>
            <a:r>
              <a:rPr lang="en"/>
              <a:t>This process is what we call descent with modification.</a:t>
            </a:r>
            <a:endParaRPr/>
          </a:p>
          <a:p>
            <a:pPr indent="-298450" lvl="0" marL="457200" rtl="0" algn="l">
              <a:spcBef>
                <a:spcPts val="0"/>
              </a:spcBef>
              <a:spcAft>
                <a:spcPts val="0"/>
              </a:spcAft>
              <a:buSzPts val="1100"/>
              <a:buChar char="-"/>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3" name="Google Shape;93;ge695666bb9_0_16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e695666bb9_0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e695666bb9_0_2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SzPts val="1100"/>
              <a:buChar char="-"/>
            </a:pPr>
            <a:r>
              <a:rPr lang="en"/>
              <a:t>Descent with modification is the idea that descendants are modified from the ancestral form (you are slightly different than your grandparent), but also that all organism descend from a common ancestor.</a:t>
            </a:r>
            <a:endParaRPr/>
          </a:p>
          <a:p>
            <a:pPr indent="-298450" lvl="0" marL="457200" rtl="0" algn="l">
              <a:spcBef>
                <a:spcPts val="0"/>
              </a:spcBef>
              <a:spcAft>
                <a:spcPts val="0"/>
              </a:spcAft>
              <a:buClr>
                <a:schemeClr val="dk1"/>
              </a:buClr>
              <a:buSzPts val="1100"/>
              <a:buChar char="-"/>
            </a:pPr>
            <a:r>
              <a:rPr lang="en">
                <a:solidFill>
                  <a:schemeClr val="dk1"/>
                </a:solidFill>
              </a:rPr>
              <a:t>As particular individuals become less and less similar to others they can develop new species or new subspecies like we just saw with the sagebrush subspecies.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Where there is variation among individuals in a subspecies, and even more variation among individuals in different subspecies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And this poses interesting questions and implications because depending on those differences, individuals may respond to their environment differently.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Because of these interesting questions and potential implications, many people particularly in our area spend time trying to understand this dynamic for sagebrush species</a:t>
            </a:r>
            <a:endParaRPr>
              <a:solidFill>
                <a:schemeClr val="dk1"/>
              </a:solidFill>
            </a:endParaRPr>
          </a:p>
        </p:txBody>
      </p:sp>
      <p:sp>
        <p:nvSpPr>
          <p:cNvPr id="101" name="Google Shape;101;ge695666bb9_0_2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e3332271e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e3332271e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But now you</a:t>
            </a:r>
            <a:r>
              <a:rPr lang="en">
                <a:solidFill>
                  <a:schemeClr val="dk1"/>
                </a:solidFill>
              </a:rPr>
              <a:t> may be wondering “Why Sagebrush? Why is this species important and why do we care? You may have heard that sagebrush populations are declining, but why does that matter?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Sagebrush species are important food sources and habitats for a variety of species. This includes the greater-sage grouse, the pygmy rabbit, and mule deer among many others.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Connelly, J. W., S. T. Knick, M. A. Schroeder, and S. J. Stiver. 2004. Conservation Assessment of Greater Sage-grouse and Sagebrush Habitats. Western Association of Fish and Wildlife Agencies. Unpublished Report. Cheyenne, Wyoming.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e2ce674540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e2ce67454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Sagebrush has been known as the “gray sea” or “sagebrush sea” and is familiar to most in Northwest America. However, as vast as it may seem, the loss of this plant and the habitat it needs to live and thrive is increasing every day.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Human disturbances from roads, ranching, recreational activities, etc</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Exotic and invasive species like cheatgrass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Invasive species like juniper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These influences often increase fire rates in sagebrush habitats and further affect the sagebrush.</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Recently there have been many restoration efforts made in order to reduce the effects of invasive species and fires.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Sources</a:t>
            </a:r>
            <a:endParaRPr>
              <a:solidFill>
                <a:schemeClr val="dk1"/>
              </a:solidFill>
            </a:endParaRPr>
          </a:p>
          <a:p>
            <a:pPr indent="0" lvl="0" marL="0" rtl="0" algn="l">
              <a:spcBef>
                <a:spcPts val="0"/>
              </a:spcBef>
              <a:spcAft>
                <a:spcPts val="0"/>
              </a:spcAft>
              <a:buNone/>
            </a:pPr>
            <a:r>
              <a:rPr lang="en">
                <a:solidFill>
                  <a:schemeClr val="dk1"/>
                </a:solidFill>
              </a:rPr>
              <a:t>Cheatgrass photo: </a:t>
            </a:r>
            <a:r>
              <a:rPr lang="en" u="sng">
                <a:solidFill>
                  <a:schemeClr val="hlink"/>
                </a:solidFill>
                <a:hlinkClick r:id="rId2"/>
              </a:rPr>
              <a:t>https://www.minnesotawildflowers.info/grass-sedge-rush/cheatgrass</a:t>
            </a:r>
            <a:endParaRPr>
              <a:solidFill>
                <a:schemeClr val="dk1"/>
              </a:solidFill>
            </a:endParaRPr>
          </a:p>
          <a:p>
            <a:pPr indent="0" lvl="0" marL="0" rtl="0" algn="l">
              <a:spcBef>
                <a:spcPts val="0"/>
              </a:spcBef>
              <a:spcAft>
                <a:spcPts val="0"/>
              </a:spcAft>
              <a:buNone/>
            </a:pPr>
            <a:r>
              <a:rPr lang="en">
                <a:solidFill>
                  <a:schemeClr val="dk1"/>
                </a:solidFill>
              </a:rPr>
              <a:t>Juniper photo: Idaho Fish and Game</a:t>
            </a:r>
            <a:endParaRPr>
              <a:solidFill>
                <a:schemeClr val="dk1"/>
              </a:solidFill>
            </a:endParaRPr>
          </a:p>
          <a:p>
            <a:pPr indent="0" lvl="0" marL="0" rtl="0" algn="l">
              <a:spcBef>
                <a:spcPts val="0"/>
              </a:spcBef>
              <a:spcAft>
                <a:spcPts val="0"/>
              </a:spcAft>
              <a:buNone/>
            </a:pPr>
            <a:r>
              <a:rPr lang="en">
                <a:solidFill>
                  <a:schemeClr val="dk1"/>
                </a:solidFill>
              </a:rPr>
              <a:t>Fire &amp; cattle photo: USGS</a:t>
            </a:r>
            <a:endParaRPr>
              <a:solidFill>
                <a:schemeClr val="dk1"/>
              </a:solidFill>
            </a:endParaRPr>
          </a:p>
          <a:p>
            <a:pPr indent="0" lvl="0" marL="0" rtl="0" algn="l">
              <a:spcBef>
                <a:spcPts val="0"/>
              </a:spcBef>
              <a:spcAft>
                <a:spcPts val="0"/>
              </a:spcAft>
              <a:buNone/>
            </a:pPr>
            <a:r>
              <a:rPr lang="en">
                <a:solidFill>
                  <a:schemeClr val="dk1"/>
                </a:solidFill>
              </a:rPr>
              <a:t>Road photo: National Park Service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Connelly, J. W., S. T. Knick, M. A. Schroeder, and S. J. Stiver. 2004. Conservation Assessment of Greater Sage-grouse and Sagebrush Habitats. Western Association of Fish and Wildlife Agencies. Unpublished Report. Cheyenne, Wyoming.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e77d804b7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e77d804b7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This picture depicts sagebrush seeds with rice and quinoa seeds! The sagebrush seeds still have the flower attached.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One area of particular interest for restoration efforts and research on the interactions between genes and the environment are sagebrush seed weights and how that can influence the survival of seedlings and future generations.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But before we dive into that, let’s look at why plants have developed seeds.</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cfcee3837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cfcee383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Sagebrush and other plants have seeds as a way of reproduction and seeds hold all the necessary nutrients and water the seed needs until it can become a seeding and establish in the soil</a:t>
            </a:r>
            <a:endParaRPr/>
          </a:p>
          <a:p>
            <a:pPr indent="-298450" lvl="0" marL="457200" rtl="0" algn="l">
              <a:spcBef>
                <a:spcPts val="0"/>
              </a:spcBef>
              <a:spcAft>
                <a:spcPts val="0"/>
              </a:spcAft>
              <a:buSzPts val="1100"/>
              <a:buChar char="-"/>
            </a:pPr>
            <a:r>
              <a:rPr lang="en"/>
              <a:t>Sagebrush seeds are dicots, meaning that when the seeds grow into seedlings they develop 2 cotyledons or seed leaves from the embryo</a:t>
            </a:r>
            <a:endParaRPr/>
          </a:p>
          <a:p>
            <a:pPr indent="-298450" lvl="0" marL="457200" rtl="0" algn="l">
              <a:spcBef>
                <a:spcPts val="0"/>
              </a:spcBef>
              <a:spcAft>
                <a:spcPts val="0"/>
              </a:spcAft>
              <a:buSzPts val="1100"/>
              <a:buChar char="-"/>
            </a:pPr>
            <a:r>
              <a:rPr lang="en"/>
              <a:t>Pericarp and seedcoat are protective layers</a:t>
            </a:r>
            <a:endParaRPr/>
          </a:p>
          <a:p>
            <a:pPr indent="-298450" lvl="0" marL="457200" rtl="0" algn="l">
              <a:spcBef>
                <a:spcPts val="0"/>
              </a:spcBef>
              <a:spcAft>
                <a:spcPts val="0"/>
              </a:spcAft>
              <a:buSzPts val="1100"/>
              <a:buChar char="-"/>
            </a:pPr>
            <a:r>
              <a:rPr lang="en"/>
              <a:t>Radicle: embryonic root</a:t>
            </a:r>
            <a:endParaRPr/>
          </a:p>
          <a:p>
            <a:pPr indent="-298450" lvl="0" marL="457200" rtl="0" algn="l">
              <a:spcBef>
                <a:spcPts val="0"/>
              </a:spcBef>
              <a:spcAft>
                <a:spcPts val="0"/>
              </a:spcAft>
              <a:buSzPts val="1100"/>
              <a:buChar char="-"/>
            </a:pPr>
            <a:r>
              <a:rPr lang="en"/>
              <a:t>Hypocotyl: in between the leaves and the root, becomes part of the stem system when the seedling goes above the ground</a:t>
            </a:r>
            <a:endParaRPr/>
          </a:p>
          <a:p>
            <a:pPr indent="-298450" lvl="0" marL="457200" rtl="0" algn="l">
              <a:spcBef>
                <a:spcPts val="0"/>
              </a:spcBef>
              <a:spcAft>
                <a:spcPts val="0"/>
              </a:spcAft>
              <a:buSzPts val="1100"/>
              <a:buChar char="-"/>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https://www.fs.fed.us/rm/pubs_series/wo/wo_ah727/wo_ah727_274_280.pdf</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1200"/>
              </a:spcBef>
              <a:spcAft>
                <a:spcPts val="0"/>
              </a:spcAft>
              <a:buClr>
                <a:schemeClr val="dk1"/>
              </a:buClr>
              <a:buSzPts val="1800"/>
              <a:buChar char="○"/>
              <a:defRPr/>
            </a:lvl2pPr>
            <a:lvl3pPr indent="-342900" lvl="2" marL="1371600" rtl="0" algn="l">
              <a:spcBef>
                <a:spcPts val="1200"/>
              </a:spcBef>
              <a:spcAft>
                <a:spcPts val="0"/>
              </a:spcAft>
              <a:buClr>
                <a:schemeClr val="dk1"/>
              </a:buClr>
              <a:buSzPts val="1800"/>
              <a:buChar char="■"/>
              <a:defRPr/>
            </a:lvl3pPr>
            <a:lvl4pPr indent="-342900" lvl="3" marL="1828800" rtl="0" algn="l">
              <a:spcBef>
                <a:spcPts val="1200"/>
              </a:spcBef>
              <a:spcAft>
                <a:spcPts val="0"/>
              </a:spcAft>
              <a:buClr>
                <a:schemeClr val="dk1"/>
              </a:buClr>
              <a:buSzPts val="1800"/>
              <a:buChar char="●"/>
              <a:defRPr/>
            </a:lvl4pPr>
            <a:lvl5pPr indent="-342900" lvl="4" marL="2286000" rtl="0" algn="l">
              <a:spcBef>
                <a:spcPts val="1200"/>
              </a:spcBef>
              <a:spcAft>
                <a:spcPts val="0"/>
              </a:spcAft>
              <a:buClr>
                <a:schemeClr val="dk1"/>
              </a:buClr>
              <a:buSzPts val="1800"/>
              <a:buChar char="○"/>
              <a:defRPr/>
            </a:lvl5pPr>
            <a:lvl6pPr indent="-342900" lvl="5" marL="2743200" rtl="0" algn="l">
              <a:spcBef>
                <a:spcPts val="120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53" name="Google Shape;53;p13"/>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4" name="Google Shape;54;p13"/>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5" name="Google Shape;55;p1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A2C4C9"/>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8.jp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6.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31.png"/><Relationship Id="rId6"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7.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7.pn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17.png"/><Relationship Id="rId7" Type="http://schemas.openxmlformats.org/officeDocument/2006/relationships/image" Target="../media/image4.png"/><Relationship Id="rId8"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gif"/><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image" Target="../media/image18.png"/><Relationship Id="rId5" Type="http://schemas.openxmlformats.org/officeDocument/2006/relationships/image" Target="../media/image2.png"/><Relationship Id="rId6" Type="http://schemas.openxmlformats.org/officeDocument/2006/relationships/image" Target="../media/image16.png"/><Relationship Id="rId7" Type="http://schemas.openxmlformats.org/officeDocument/2006/relationships/image" Target="../media/image14.png"/><Relationship Id="rId8"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34.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8.jp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754275" y="207950"/>
            <a:ext cx="4189801" cy="2793192"/>
          </a:xfrm>
          <a:prstGeom prst="rect">
            <a:avLst/>
          </a:prstGeom>
          <a:noFill/>
          <a:ln>
            <a:noFill/>
          </a:ln>
        </p:spPr>
      </p:pic>
      <p:sp>
        <p:nvSpPr>
          <p:cNvPr id="61" name="Google Shape;61;p14"/>
          <p:cNvSpPr txBox="1"/>
          <p:nvPr/>
        </p:nvSpPr>
        <p:spPr>
          <a:xfrm>
            <a:off x="5077850" y="317375"/>
            <a:ext cx="3830400" cy="1416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latin typeface="Trebuchet MS"/>
                <a:ea typeface="Trebuchet MS"/>
                <a:cs typeface="Trebuchet MS"/>
                <a:sym typeface="Trebuchet MS"/>
              </a:rPr>
              <a:t>Look familiar? Does anyone know what this plant is that lives along our highways, and spreads out for miles, that many of you have seen many times?</a:t>
            </a:r>
            <a:endParaRPr b="1" sz="1600">
              <a:latin typeface="Trebuchet MS"/>
              <a:ea typeface="Trebuchet MS"/>
              <a:cs typeface="Trebuchet MS"/>
              <a:sym typeface="Trebuchet MS"/>
            </a:endParaRPr>
          </a:p>
        </p:txBody>
      </p:sp>
      <p:pic>
        <p:nvPicPr>
          <p:cNvPr id="62" name="Google Shape;62;p14"/>
          <p:cNvPicPr preferRelativeResize="0"/>
          <p:nvPr/>
        </p:nvPicPr>
        <p:blipFill>
          <a:blip r:embed="rId4">
            <a:alphaModFix/>
          </a:blip>
          <a:stretch>
            <a:fillRect/>
          </a:stretch>
        </p:blipFill>
        <p:spPr>
          <a:xfrm>
            <a:off x="4944076" y="1820175"/>
            <a:ext cx="3895124" cy="2921343"/>
          </a:xfrm>
          <a:prstGeom prst="rect">
            <a:avLst/>
          </a:prstGeom>
          <a:noFill/>
          <a:ln>
            <a:noFill/>
          </a:ln>
        </p:spPr>
      </p:pic>
      <p:pic>
        <p:nvPicPr>
          <p:cNvPr id="63" name="Google Shape;63;p14"/>
          <p:cNvPicPr preferRelativeResize="0"/>
          <p:nvPr/>
        </p:nvPicPr>
        <p:blipFill>
          <a:blip r:embed="rId5">
            <a:alphaModFix/>
          </a:blip>
          <a:stretch>
            <a:fillRect/>
          </a:stretch>
        </p:blipFill>
        <p:spPr>
          <a:xfrm>
            <a:off x="429725" y="2672175"/>
            <a:ext cx="3427976" cy="2285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Seed Weight Variation</a:t>
            </a:r>
            <a:endParaRPr b="1">
              <a:latin typeface="Trebuchet MS"/>
              <a:ea typeface="Trebuchet MS"/>
              <a:cs typeface="Trebuchet MS"/>
              <a:sym typeface="Trebuchet MS"/>
            </a:endParaRPr>
          </a:p>
        </p:txBody>
      </p:sp>
      <p:pic>
        <p:nvPicPr>
          <p:cNvPr id="161" name="Google Shape;161;p23"/>
          <p:cNvPicPr preferRelativeResize="0"/>
          <p:nvPr/>
        </p:nvPicPr>
        <p:blipFill rotWithShape="1">
          <a:blip r:embed="rId3">
            <a:alphaModFix/>
          </a:blip>
          <a:srcRect b="19892" l="0" r="0" t="9090"/>
          <a:stretch/>
        </p:blipFill>
        <p:spPr>
          <a:xfrm>
            <a:off x="503100" y="1192150"/>
            <a:ext cx="3523851" cy="3337050"/>
          </a:xfrm>
          <a:prstGeom prst="rect">
            <a:avLst/>
          </a:prstGeom>
          <a:noFill/>
          <a:ln>
            <a:noFill/>
          </a:ln>
        </p:spPr>
      </p:pic>
      <p:pic>
        <p:nvPicPr>
          <p:cNvPr id="162" name="Google Shape;162;p23"/>
          <p:cNvPicPr preferRelativeResize="0"/>
          <p:nvPr/>
        </p:nvPicPr>
        <p:blipFill>
          <a:blip r:embed="rId4">
            <a:alphaModFix/>
          </a:blip>
          <a:stretch>
            <a:fillRect/>
          </a:stretch>
        </p:blipFill>
        <p:spPr>
          <a:xfrm>
            <a:off x="4348425" y="1157625"/>
            <a:ext cx="4541476" cy="34060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24"/>
          <p:cNvPicPr preferRelativeResize="0"/>
          <p:nvPr/>
        </p:nvPicPr>
        <p:blipFill>
          <a:blip r:embed="rId3">
            <a:alphaModFix/>
          </a:blip>
          <a:stretch>
            <a:fillRect/>
          </a:stretch>
        </p:blipFill>
        <p:spPr>
          <a:xfrm>
            <a:off x="5555124" y="159975"/>
            <a:ext cx="3434350" cy="4823554"/>
          </a:xfrm>
          <a:prstGeom prst="rect">
            <a:avLst/>
          </a:prstGeom>
          <a:noFill/>
          <a:ln>
            <a:noFill/>
          </a:ln>
        </p:spPr>
      </p:pic>
      <p:sp>
        <p:nvSpPr>
          <p:cNvPr id="168" name="Google Shape;16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Trebuchet MS"/>
                <a:ea typeface="Trebuchet MS"/>
                <a:cs typeface="Trebuchet MS"/>
                <a:sym typeface="Trebuchet MS"/>
              </a:rPr>
              <a:t>Seed Weight Variation</a:t>
            </a:r>
            <a:endParaRPr b="1">
              <a:latin typeface="Trebuchet MS"/>
              <a:ea typeface="Trebuchet MS"/>
              <a:cs typeface="Trebuchet MS"/>
              <a:sym typeface="Trebuchet MS"/>
            </a:endParaRPr>
          </a:p>
        </p:txBody>
      </p:sp>
      <p:sp>
        <p:nvSpPr>
          <p:cNvPr id="169" name="Google Shape;16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Clr>
                <a:schemeClr val="dk1"/>
              </a:buClr>
              <a:buSzPts val="1100"/>
              <a:buFont typeface="Arial"/>
              <a:buNone/>
            </a:pPr>
            <a:r>
              <a:rPr lang="en" sz="2000">
                <a:solidFill>
                  <a:schemeClr val="dk1"/>
                </a:solidFill>
              </a:rPr>
              <a:t>Busso &amp; Perryman, 2005</a:t>
            </a:r>
            <a:endParaRPr sz="2000">
              <a:solidFill>
                <a:schemeClr val="dk1"/>
              </a:solidFill>
            </a:endParaRPr>
          </a:p>
        </p:txBody>
      </p:sp>
      <p:pic>
        <p:nvPicPr>
          <p:cNvPr id="170" name="Google Shape;170;p24"/>
          <p:cNvPicPr preferRelativeResize="0"/>
          <p:nvPr/>
        </p:nvPicPr>
        <p:blipFill>
          <a:blip r:embed="rId4">
            <a:alphaModFix/>
          </a:blip>
          <a:stretch>
            <a:fillRect/>
          </a:stretch>
        </p:blipFill>
        <p:spPr>
          <a:xfrm>
            <a:off x="311700" y="1936625"/>
            <a:ext cx="3023176" cy="2016424"/>
          </a:xfrm>
          <a:prstGeom prst="rect">
            <a:avLst/>
          </a:prstGeom>
          <a:noFill/>
          <a:ln>
            <a:noFill/>
          </a:ln>
        </p:spPr>
      </p:pic>
      <p:sp>
        <p:nvSpPr>
          <p:cNvPr id="171" name="Google Shape;171;p24"/>
          <p:cNvSpPr/>
          <p:nvPr/>
        </p:nvSpPr>
        <p:spPr>
          <a:xfrm>
            <a:off x="6434950" y="799000"/>
            <a:ext cx="481500" cy="1167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4"/>
          <p:cNvSpPr/>
          <p:nvPr/>
        </p:nvSpPr>
        <p:spPr>
          <a:xfrm>
            <a:off x="6831550" y="1017725"/>
            <a:ext cx="533100" cy="1764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4"/>
          <p:cNvSpPr txBox="1"/>
          <p:nvPr/>
        </p:nvSpPr>
        <p:spPr>
          <a:xfrm>
            <a:off x="3549000" y="1319400"/>
            <a:ext cx="1618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Eden Valley</a:t>
            </a:r>
            <a:endParaRPr sz="2000"/>
          </a:p>
        </p:txBody>
      </p:sp>
      <p:sp>
        <p:nvSpPr>
          <p:cNvPr id="174" name="Google Shape;174;p24"/>
          <p:cNvSpPr txBox="1"/>
          <p:nvPr/>
        </p:nvSpPr>
        <p:spPr>
          <a:xfrm>
            <a:off x="3897875" y="1845725"/>
            <a:ext cx="14079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Battle Mountain</a:t>
            </a:r>
            <a:endParaRPr sz="2000"/>
          </a:p>
        </p:txBody>
      </p:sp>
      <p:sp>
        <p:nvSpPr>
          <p:cNvPr id="175" name="Google Shape;175;p24"/>
          <p:cNvSpPr/>
          <p:nvPr/>
        </p:nvSpPr>
        <p:spPr>
          <a:xfrm rot="9739466">
            <a:off x="4894228" y="1166603"/>
            <a:ext cx="1667837" cy="96302"/>
          </a:xfrm>
          <a:prstGeom prst="rightArrow">
            <a:avLst>
              <a:gd fmla="val 50000" name="adj1"/>
              <a:gd fmla="val 50000" name="adj2"/>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24"/>
          <p:cNvSpPr/>
          <p:nvPr/>
        </p:nvSpPr>
        <p:spPr>
          <a:xfrm rot="9346699">
            <a:off x="5035708" y="1572330"/>
            <a:ext cx="2067185" cy="96286"/>
          </a:xfrm>
          <a:prstGeom prst="rightArrow">
            <a:avLst>
              <a:gd fmla="val 50000" name="adj1"/>
              <a:gd fmla="val 50000" name="adj2"/>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Trebuchet MS"/>
                <a:ea typeface="Trebuchet MS"/>
                <a:cs typeface="Trebuchet MS"/>
                <a:sym typeface="Trebuchet MS"/>
              </a:rPr>
              <a:t>Seed Weight Variation</a:t>
            </a:r>
            <a:endParaRPr b="1">
              <a:latin typeface="Trebuchet MS"/>
              <a:ea typeface="Trebuchet MS"/>
              <a:cs typeface="Trebuchet MS"/>
              <a:sym typeface="Trebuchet MS"/>
            </a:endParaRPr>
          </a:p>
        </p:txBody>
      </p:sp>
      <p:sp>
        <p:nvSpPr>
          <p:cNvPr id="182" name="Google Shape;182;p25"/>
          <p:cNvSpPr txBox="1"/>
          <p:nvPr>
            <p:ph idx="1" type="body"/>
          </p:nvPr>
        </p:nvSpPr>
        <p:spPr>
          <a:xfrm>
            <a:off x="311700" y="1152475"/>
            <a:ext cx="3191700" cy="468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000">
                <a:solidFill>
                  <a:schemeClr val="dk1"/>
                </a:solidFill>
              </a:rPr>
              <a:t>Busso &amp; Perryman, 2005</a:t>
            </a:r>
            <a:endParaRPr sz="2000">
              <a:solidFill>
                <a:schemeClr val="dk1"/>
              </a:solidFill>
            </a:endParaRPr>
          </a:p>
        </p:txBody>
      </p:sp>
      <p:pic>
        <p:nvPicPr>
          <p:cNvPr id="183" name="Google Shape;183;p25"/>
          <p:cNvPicPr preferRelativeResize="0"/>
          <p:nvPr/>
        </p:nvPicPr>
        <p:blipFill>
          <a:blip r:embed="rId3">
            <a:alphaModFix/>
          </a:blip>
          <a:stretch>
            <a:fillRect/>
          </a:stretch>
        </p:blipFill>
        <p:spPr>
          <a:xfrm>
            <a:off x="4226525" y="604063"/>
            <a:ext cx="4556151" cy="3935375"/>
          </a:xfrm>
          <a:prstGeom prst="rect">
            <a:avLst/>
          </a:prstGeom>
          <a:noFill/>
          <a:ln>
            <a:noFill/>
          </a:ln>
        </p:spPr>
      </p:pic>
      <p:pic>
        <p:nvPicPr>
          <p:cNvPr id="184" name="Google Shape;184;p25"/>
          <p:cNvPicPr preferRelativeResize="0"/>
          <p:nvPr/>
        </p:nvPicPr>
        <p:blipFill>
          <a:blip r:embed="rId4">
            <a:alphaModFix/>
          </a:blip>
          <a:stretch>
            <a:fillRect/>
          </a:stretch>
        </p:blipFill>
        <p:spPr>
          <a:xfrm>
            <a:off x="786325" y="1578039"/>
            <a:ext cx="2614710" cy="1634200"/>
          </a:xfrm>
          <a:prstGeom prst="rect">
            <a:avLst/>
          </a:prstGeom>
          <a:noFill/>
          <a:ln>
            <a:noFill/>
          </a:ln>
        </p:spPr>
      </p:pic>
      <p:pic>
        <p:nvPicPr>
          <p:cNvPr id="185" name="Google Shape;185;p25"/>
          <p:cNvPicPr preferRelativeResize="0"/>
          <p:nvPr/>
        </p:nvPicPr>
        <p:blipFill>
          <a:blip r:embed="rId5">
            <a:alphaModFix/>
          </a:blip>
          <a:stretch>
            <a:fillRect/>
          </a:stretch>
        </p:blipFill>
        <p:spPr>
          <a:xfrm>
            <a:off x="1832800" y="3293825"/>
            <a:ext cx="2538176" cy="1755575"/>
          </a:xfrm>
          <a:prstGeom prst="rect">
            <a:avLst/>
          </a:prstGeom>
          <a:noFill/>
          <a:ln>
            <a:noFill/>
          </a:ln>
        </p:spPr>
      </p:pic>
      <p:pic>
        <p:nvPicPr>
          <p:cNvPr id="186" name="Google Shape;186;p25"/>
          <p:cNvPicPr preferRelativeResize="0"/>
          <p:nvPr/>
        </p:nvPicPr>
        <p:blipFill>
          <a:blip r:embed="rId6">
            <a:alphaModFix/>
          </a:blip>
          <a:stretch>
            <a:fillRect/>
          </a:stretch>
        </p:blipFill>
        <p:spPr>
          <a:xfrm>
            <a:off x="160399" y="3293825"/>
            <a:ext cx="1547350" cy="17555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Trebuchet MS"/>
                <a:ea typeface="Trebuchet MS"/>
                <a:cs typeface="Trebuchet MS"/>
                <a:sym typeface="Trebuchet MS"/>
              </a:rPr>
              <a:t>Seed Weight Variation</a:t>
            </a:r>
            <a:endParaRPr b="1">
              <a:latin typeface="Trebuchet MS"/>
              <a:ea typeface="Trebuchet MS"/>
              <a:cs typeface="Trebuchet MS"/>
              <a:sym typeface="Trebuchet MS"/>
            </a:endParaRPr>
          </a:p>
        </p:txBody>
      </p:sp>
      <p:sp>
        <p:nvSpPr>
          <p:cNvPr id="192" name="Google Shape;192;p26"/>
          <p:cNvSpPr txBox="1"/>
          <p:nvPr>
            <p:ph idx="1" type="body"/>
          </p:nvPr>
        </p:nvSpPr>
        <p:spPr>
          <a:xfrm>
            <a:off x="311700" y="1152475"/>
            <a:ext cx="3186900" cy="6936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Clr>
                <a:schemeClr val="dk1"/>
              </a:buClr>
              <a:buSzPts val="1100"/>
              <a:buFont typeface="Arial"/>
              <a:buNone/>
            </a:pPr>
            <a:r>
              <a:rPr lang="en" sz="2000">
                <a:solidFill>
                  <a:schemeClr val="dk1"/>
                </a:solidFill>
              </a:rPr>
              <a:t>Busso &amp; Perryman, 2005</a:t>
            </a:r>
            <a:endParaRPr sz="2000">
              <a:solidFill>
                <a:schemeClr val="dk1"/>
              </a:solidFill>
            </a:endParaRPr>
          </a:p>
        </p:txBody>
      </p:sp>
      <p:pic>
        <p:nvPicPr>
          <p:cNvPr id="193" name="Google Shape;193;p26"/>
          <p:cNvPicPr preferRelativeResize="0"/>
          <p:nvPr/>
        </p:nvPicPr>
        <p:blipFill>
          <a:blip r:embed="rId3">
            <a:alphaModFix/>
          </a:blip>
          <a:stretch>
            <a:fillRect/>
          </a:stretch>
        </p:blipFill>
        <p:spPr>
          <a:xfrm>
            <a:off x="4226525" y="604063"/>
            <a:ext cx="4556151" cy="3935375"/>
          </a:xfrm>
          <a:prstGeom prst="rect">
            <a:avLst/>
          </a:prstGeom>
          <a:noFill/>
          <a:ln>
            <a:noFill/>
          </a:ln>
        </p:spPr>
      </p:pic>
      <p:pic>
        <p:nvPicPr>
          <p:cNvPr id="194" name="Google Shape;194;p26"/>
          <p:cNvPicPr preferRelativeResize="0"/>
          <p:nvPr/>
        </p:nvPicPr>
        <p:blipFill>
          <a:blip r:embed="rId4">
            <a:alphaModFix/>
          </a:blip>
          <a:stretch>
            <a:fillRect/>
          </a:stretch>
        </p:blipFill>
        <p:spPr>
          <a:xfrm>
            <a:off x="545600" y="2038575"/>
            <a:ext cx="2953125" cy="22099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40000"/>
              <a:buFont typeface="Arial"/>
              <a:buNone/>
            </a:pPr>
            <a:r>
              <a:rPr b="1" lang="en" sz="2750">
                <a:latin typeface="Trebuchet MS"/>
                <a:ea typeface="Trebuchet MS"/>
                <a:cs typeface="Trebuchet MS"/>
                <a:sym typeface="Trebuchet MS"/>
              </a:rPr>
              <a:t>How does sampling location affect variation in </a:t>
            </a:r>
            <a:r>
              <a:rPr b="1" lang="en" sz="2750">
                <a:latin typeface="Trebuchet MS"/>
                <a:ea typeface="Trebuchet MS"/>
                <a:cs typeface="Trebuchet MS"/>
                <a:sym typeface="Trebuchet MS"/>
              </a:rPr>
              <a:t>seed</a:t>
            </a:r>
            <a:r>
              <a:rPr b="1" lang="en" sz="2750">
                <a:latin typeface="Trebuchet MS"/>
                <a:ea typeface="Trebuchet MS"/>
                <a:cs typeface="Trebuchet MS"/>
                <a:sym typeface="Trebuchet MS"/>
              </a:rPr>
              <a:t> weights of Big Sagebrush subspecies? </a:t>
            </a:r>
            <a:endParaRPr b="1" sz="2750">
              <a:latin typeface="Trebuchet MS"/>
              <a:ea typeface="Trebuchet MS"/>
              <a:cs typeface="Trebuchet MS"/>
              <a:sym typeface="Trebuchet MS"/>
            </a:endParaRPr>
          </a:p>
          <a:p>
            <a:pPr indent="0" lvl="0" marL="0" rtl="0" algn="ctr">
              <a:spcBef>
                <a:spcPts val="0"/>
              </a:spcBef>
              <a:spcAft>
                <a:spcPts val="0"/>
              </a:spcAft>
              <a:buNone/>
            </a:pPr>
            <a:r>
              <a:t/>
            </a:r>
            <a:endParaRPr/>
          </a:p>
        </p:txBody>
      </p:sp>
      <p:pic>
        <p:nvPicPr>
          <p:cNvPr id="200" name="Google Shape;200;p27"/>
          <p:cNvPicPr preferRelativeResize="0"/>
          <p:nvPr/>
        </p:nvPicPr>
        <p:blipFill>
          <a:blip r:embed="rId3">
            <a:alphaModFix/>
          </a:blip>
          <a:stretch>
            <a:fillRect/>
          </a:stretch>
        </p:blipFill>
        <p:spPr>
          <a:xfrm>
            <a:off x="3079912" y="1414612"/>
            <a:ext cx="5599050" cy="3386950"/>
          </a:xfrm>
          <a:prstGeom prst="rect">
            <a:avLst/>
          </a:prstGeom>
          <a:noFill/>
          <a:ln>
            <a:noFill/>
          </a:ln>
        </p:spPr>
      </p:pic>
      <p:pic>
        <p:nvPicPr>
          <p:cNvPr id="201" name="Google Shape;201;p27"/>
          <p:cNvPicPr preferRelativeResize="0"/>
          <p:nvPr/>
        </p:nvPicPr>
        <p:blipFill>
          <a:blip r:embed="rId4">
            <a:alphaModFix/>
          </a:blip>
          <a:stretch>
            <a:fillRect/>
          </a:stretch>
        </p:blipFill>
        <p:spPr>
          <a:xfrm>
            <a:off x="465037" y="1695375"/>
            <a:ext cx="2117825" cy="2825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Share Your Arguments on Google Jamboard!</a:t>
            </a:r>
            <a:endParaRPr b="1">
              <a:latin typeface="Trebuchet MS"/>
              <a:ea typeface="Trebuchet MS"/>
              <a:cs typeface="Trebuchet MS"/>
              <a:sym typeface="Trebuchet MS"/>
            </a:endParaRPr>
          </a:p>
        </p:txBody>
      </p:sp>
      <p:sp>
        <p:nvSpPr>
          <p:cNvPr id="207" name="Google Shape;207;p28"/>
          <p:cNvSpPr txBox="1"/>
          <p:nvPr>
            <p:ph idx="1" type="body"/>
          </p:nvPr>
        </p:nvSpPr>
        <p:spPr>
          <a:xfrm>
            <a:off x="311700" y="849750"/>
            <a:ext cx="8520600" cy="740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b="1" lang="en" sz="2000">
                <a:solidFill>
                  <a:schemeClr val="dk1"/>
                </a:solidFill>
                <a:latin typeface="Trebuchet MS"/>
                <a:ea typeface="Trebuchet MS"/>
                <a:cs typeface="Trebuchet MS"/>
                <a:sym typeface="Trebuchet MS"/>
              </a:rPr>
              <a:t>How does sampling location affect variation in </a:t>
            </a:r>
            <a:endParaRPr b="1" sz="2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None/>
            </a:pPr>
            <a:r>
              <a:rPr b="1" lang="en" sz="2000">
                <a:solidFill>
                  <a:schemeClr val="dk1"/>
                </a:solidFill>
                <a:latin typeface="Trebuchet MS"/>
                <a:ea typeface="Trebuchet MS"/>
                <a:cs typeface="Trebuchet MS"/>
                <a:sym typeface="Trebuchet MS"/>
              </a:rPr>
              <a:t>seed weights of Big Sagebrush subspecies? </a:t>
            </a:r>
            <a:endParaRPr b="1" sz="2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None/>
            </a:pPr>
            <a:r>
              <a:t/>
            </a:r>
            <a:endParaRPr b="1" sz="2000">
              <a:solidFill>
                <a:schemeClr val="dk1"/>
              </a:solidFill>
            </a:endParaRPr>
          </a:p>
          <a:p>
            <a:pPr indent="0" lvl="0" marL="0" rtl="0" algn="l">
              <a:spcBef>
                <a:spcPts val="0"/>
              </a:spcBef>
              <a:spcAft>
                <a:spcPts val="1200"/>
              </a:spcAft>
              <a:buNone/>
            </a:pPr>
            <a:r>
              <a:t/>
            </a:r>
            <a:endParaRPr b="1" sz="2000"/>
          </a:p>
        </p:txBody>
      </p:sp>
      <p:pic>
        <p:nvPicPr>
          <p:cNvPr id="208" name="Google Shape;208;p28"/>
          <p:cNvPicPr preferRelativeResize="0"/>
          <p:nvPr/>
        </p:nvPicPr>
        <p:blipFill>
          <a:blip r:embed="rId3">
            <a:alphaModFix/>
          </a:blip>
          <a:stretch>
            <a:fillRect/>
          </a:stretch>
        </p:blipFill>
        <p:spPr>
          <a:xfrm>
            <a:off x="3356625" y="1660475"/>
            <a:ext cx="5599050" cy="3386950"/>
          </a:xfrm>
          <a:prstGeom prst="rect">
            <a:avLst/>
          </a:prstGeom>
          <a:noFill/>
          <a:ln>
            <a:noFill/>
          </a:ln>
        </p:spPr>
      </p:pic>
      <p:pic>
        <p:nvPicPr>
          <p:cNvPr id="209" name="Google Shape;209;p28"/>
          <p:cNvPicPr preferRelativeResize="0"/>
          <p:nvPr/>
        </p:nvPicPr>
        <p:blipFill rotWithShape="1">
          <a:blip r:embed="rId4">
            <a:alphaModFix/>
          </a:blip>
          <a:srcRect b="19892" l="0" r="0" t="9090"/>
          <a:stretch/>
        </p:blipFill>
        <p:spPr>
          <a:xfrm>
            <a:off x="245025" y="2002825"/>
            <a:ext cx="2853525" cy="270225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Big Sagebrush - </a:t>
            </a:r>
            <a:r>
              <a:rPr b="1" i="1" lang="en">
                <a:latin typeface="Trebuchet MS"/>
                <a:ea typeface="Trebuchet MS"/>
                <a:cs typeface="Trebuchet MS"/>
                <a:sym typeface="Trebuchet MS"/>
              </a:rPr>
              <a:t>Artemisia tridentata</a:t>
            </a:r>
            <a:endParaRPr b="1">
              <a:latin typeface="Trebuchet MS"/>
              <a:ea typeface="Trebuchet MS"/>
              <a:cs typeface="Trebuchet MS"/>
              <a:sym typeface="Trebuchet MS"/>
            </a:endParaRPr>
          </a:p>
        </p:txBody>
      </p:sp>
      <p:sp>
        <p:nvSpPr>
          <p:cNvPr id="69" name="Google Shape;69;p15"/>
          <p:cNvSpPr txBox="1"/>
          <p:nvPr/>
        </p:nvSpPr>
        <p:spPr>
          <a:xfrm>
            <a:off x="697650" y="1210775"/>
            <a:ext cx="75639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Trebuchet MS"/>
              <a:buChar char="●"/>
            </a:pPr>
            <a:r>
              <a:rPr i="1" lang="en">
                <a:latin typeface="Trebuchet MS"/>
                <a:ea typeface="Trebuchet MS"/>
                <a:cs typeface="Trebuchet MS"/>
                <a:sym typeface="Trebuchet MS"/>
              </a:rPr>
              <a:t>Asteraceae</a:t>
            </a:r>
            <a:r>
              <a:rPr lang="en">
                <a:latin typeface="Trebuchet MS"/>
                <a:ea typeface="Trebuchet MS"/>
                <a:cs typeface="Trebuchet MS"/>
                <a:sym typeface="Trebuchet MS"/>
              </a:rPr>
              <a:t> family - Sunflower family</a:t>
            </a:r>
            <a:endParaRPr>
              <a:latin typeface="Trebuchet MS"/>
              <a:ea typeface="Trebuchet MS"/>
              <a:cs typeface="Trebuchet MS"/>
              <a:sym typeface="Trebuchet MS"/>
            </a:endParaRPr>
          </a:p>
          <a:p>
            <a:pPr indent="-317500" lvl="0" marL="457200" rtl="0" algn="l">
              <a:spcBef>
                <a:spcPts val="0"/>
              </a:spcBef>
              <a:spcAft>
                <a:spcPts val="0"/>
              </a:spcAft>
              <a:buSzPts val="1400"/>
              <a:buFont typeface="Trebuchet MS"/>
              <a:buChar char="●"/>
            </a:pPr>
            <a:r>
              <a:rPr lang="en">
                <a:latin typeface="Trebuchet MS"/>
                <a:ea typeface="Trebuchet MS"/>
                <a:cs typeface="Trebuchet MS"/>
                <a:sym typeface="Trebuchet MS"/>
              </a:rPr>
              <a:t>Several subspecies </a:t>
            </a:r>
            <a:endParaRPr>
              <a:latin typeface="Trebuchet MS"/>
              <a:ea typeface="Trebuchet MS"/>
              <a:cs typeface="Trebuchet MS"/>
              <a:sym typeface="Trebuchet MS"/>
            </a:endParaRPr>
          </a:p>
          <a:p>
            <a:pPr indent="-317500" lvl="0" marL="457200" rtl="0" algn="l">
              <a:spcBef>
                <a:spcPts val="0"/>
              </a:spcBef>
              <a:spcAft>
                <a:spcPts val="0"/>
              </a:spcAft>
              <a:buSzPts val="1400"/>
              <a:buFont typeface="Trebuchet MS"/>
              <a:buChar char="●"/>
            </a:pPr>
            <a:r>
              <a:rPr lang="en">
                <a:latin typeface="Trebuchet MS"/>
                <a:ea typeface="Trebuchet MS"/>
                <a:cs typeface="Trebuchet MS"/>
                <a:sym typeface="Trebuchet MS"/>
              </a:rPr>
              <a:t>3 subspecies of interest to us </a:t>
            </a:r>
            <a:endParaRPr>
              <a:latin typeface="Trebuchet MS"/>
              <a:ea typeface="Trebuchet MS"/>
              <a:cs typeface="Trebuchet MS"/>
              <a:sym typeface="Trebuchet MS"/>
            </a:endParaRPr>
          </a:p>
          <a:p>
            <a:pPr indent="-317500" lvl="1" marL="914400" rtl="0" algn="l">
              <a:spcBef>
                <a:spcPts val="0"/>
              </a:spcBef>
              <a:spcAft>
                <a:spcPts val="0"/>
              </a:spcAft>
              <a:buSzPts val="1400"/>
              <a:buFont typeface="Trebuchet MS"/>
              <a:buChar char="○"/>
            </a:pPr>
            <a:r>
              <a:rPr b="1" lang="en">
                <a:latin typeface="Trebuchet MS"/>
                <a:ea typeface="Trebuchet MS"/>
                <a:cs typeface="Trebuchet MS"/>
                <a:sym typeface="Trebuchet MS"/>
              </a:rPr>
              <a:t>Artemisia tridentata spp. </a:t>
            </a:r>
            <a:r>
              <a:rPr b="1" i="1" lang="en">
                <a:latin typeface="Trebuchet MS"/>
                <a:ea typeface="Trebuchet MS"/>
                <a:cs typeface="Trebuchet MS"/>
                <a:sym typeface="Trebuchet MS"/>
              </a:rPr>
              <a:t>tr</a:t>
            </a:r>
            <a:r>
              <a:rPr b="1" i="1" lang="en">
                <a:latin typeface="Trebuchet MS"/>
                <a:ea typeface="Trebuchet MS"/>
                <a:cs typeface="Trebuchet MS"/>
                <a:sym typeface="Trebuchet MS"/>
              </a:rPr>
              <a:t>identata-</a:t>
            </a:r>
            <a:r>
              <a:rPr b="1" lang="en">
                <a:latin typeface="Trebuchet MS"/>
                <a:ea typeface="Trebuchet MS"/>
                <a:cs typeface="Trebuchet MS"/>
                <a:sym typeface="Trebuchet MS"/>
              </a:rPr>
              <a:t>- Basin Big Sagebrush</a:t>
            </a:r>
            <a:endParaRPr b="1">
              <a:latin typeface="Trebuchet MS"/>
              <a:ea typeface="Trebuchet MS"/>
              <a:cs typeface="Trebuchet MS"/>
              <a:sym typeface="Trebuchet MS"/>
            </a:endParaRPr>
          </a:p>
          <a:p>
            <a:pPr indent="-317500" lvl="1" marL="914400" rtl="0" algn="l">
              <a:spcBef>
                <a:spcPts val="0"/>
              </a:spcBef>
              <a:spcAft>
                <a:spcPts val="0"/>
              </a:spcAft>
              <a:buSzPts val="1400"/>
              <a:buFont typeface="Trebuchet MS"/>
              <a:buChar char="○"/>
            </a:pPr>
            <a:r>
              <a:rPr b="1" lang="en">
                <a:latin typeface="Trebuchet MS"/>
                <a:ea typeface="Trebuchet MS"/>
                <a:cs typeface="Trebuchet MS"/>
                <a:sym typeface="Trebuchet MS"/>
              </a:rPr>
              <a:t>Artemisia tridentata spp. </a:t>
            </a:r>
            <a:r>
              <a:rPr b="1" i="1" lang="en">
                <a:latin typeface="Trebuchet MS"/>
                <a:ea typeface="Trebuchet MS"/>
                <a:cs typeface="Trebuchet MS"/>
                <a:sym typeface="Trebuchet MS"/>
              </a:rPr>
              <a:t>v</a:t>
            </a:r>
            <a:r>
              <a:rPr b="1" i="1" lang="en">
                <a:latin typeface="Trebuchet MS"/>
                <a:ea typeface="Trebuchet MS"/>
                <a:cs typeface="Trebuchet MS"/>
                <a:sym typeface="Trebuchet MS"/>
              </a:rPr>
              <a:t>aseyana</a:t>
            </a:r>
            <a:r>
              <a:rPr b="1" lang="en">
                <a:latin typeface="Trebuchet MS"/>
                <a:ea typeface="Trebuchet MS"/>
                <a:cs typeface="Trebuchet MS"/>
                <a:sym typeface="Trebuchet MS"/>
              </a:rPr>
              <a:t>-- Mountain Big Sagebrush </a:t>
            </a:r>
            <a:endParaRPr b="1">
              <a:latin typeface="Trebuchet MS"/>
              <a:ea typeface="Trebuchet MS"/>
              <a:cs typeface="Trebuchet MS"/>
              <a:sym typeface="Trebuchet MS"/>
            </a:endParaRPr>
          </a:p>
          <a:p>
            <a:pPr indent="-317500" lvl="1" marL="914400" rtl="0" algn="l">
              <a:spcBef>
                <a:spcPts val="0"/>
              </a:spcBef>
              <a:spcAft>
                <a:spcPts val="0"/>
              </a:spcAft>
              <a:buSzPts val="1400"/>
              <a:buFont typeface="Trebuchet MS"/>
              <a:buChar char="○"/>
            </a:pPr>
            <a:r>
              <a:rPr b="1" lang="en">
                <a:latin typeface="Trebuchet MS"/>
                <a:ea typeface="Trebuchet MS"/>
                <a:cs typeface="Trebuchet MS"/>
                <a:sym typeface="Trebuchet MS"/>
              </a:rPr>
              <a:t>Artemisia tridentata spp. </a:t>
            </a:r>
            <a:r>
              <a:rPr b="1" i="1" lang="en">
                <a:latin typeface="Trebuchet MS"/>
                <a:ea typeface="Trebuchet MS"/>
                <a:cs typeface="Trebuchet MS"/>
                <a:sym typeface="Trebuchet MS"/>
              </a:rPr>
              <a:t>w</a:t>
            </a:r>
            <a:r>
              <a:rPr b="1" i="1" lang="en">
                <a:latin typeface="Trebuchet MS"/>
                <a:ea typeface="Trebuchet MS"/>
                <a:cs typeface="Trebuchet MS"/>
                <a:sym typeface="Trebuchet MS"/>
              </a:rPr>
              <a:t>yomingensis-</a:t>
            </a:r>
            <a:r>
              <a:rPr b="1" lang="en">
                <a:latin typeface="Trebuchet MS"/>
                <a:ea typeface="Trebuchet MS"/>
                <a:cs typeface="Trebuchet MS"/>
                <a:sym typeface="Trebuchet MS"/>
              </a:rPr>
              <a:t>- Wyoming Big Sagebrush</a:t>
            </a:r>
            <a:endParaRPr b="1">
              <a:latin typeface="Trebuchet MS"/>
              <a:ea typeface="Trebuchet MS"/>
              <a:cs typeface="Trebuchet MS"/>
              <a:sym typeface="Trebuchet MS"/>
            </a:endParaRPr>
          </a:p>
        </p:txBody>
      </p:sp>
      <p:pic>
        <p:nvPicPr>
          <p:cNvPr id="70" name="Google Shape;70;p15"/>
          <p:cNvPicPr preferRelativeResize="0"/>
          <p:nvPr/>
        </p:nvPicPr>
        <p:blipFill>
          <a:blip r:embed="rId3">
            <a:alphaModFix/>
          </a:blip>
          <a:stretch>
            <a:fillRect/>
          </a:stretch>
        </p:blipFill>
        <p:spPr>
          <a:xfrm>
            <a:off x="311699" y="2761567"/>
            <a:ext cx="2709450" cy="2035108"/>
          </a:xfrm>
          <a:prstGeom prst="rect">
            <a:avLst/>
          </a:prstGeom>
          <a:noFill/>
          <a:ln>
            <a:noFill/>
          </a:ln>
        </p:spPr>
      </p:pic>
      <p:sp>
        <p:nvSpPr>
          <p:cNvPr id="71" name="Google Shape;71;p15"/>
          <p:cNvSpPr txBox="1"/>
          <p:nvPr/>
        </p:nvSpPr>
        <p:spPr>
          <a:xfrm>
            <a:off x="567500" y="4796675"/>
            <a:ext cx="2420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Trebuchet MS"/>
                <a:ea typeface="Trebuchet MS"/>
                <a:cs typeface="Trebuchet MS"/>
                <a:sym typeface="Trebuchet MS"/>
              </a:rPr>
              <a:t>Basin Big Sagebrush</a:t>
            </a:r>
            <a:endParaRPr b="1">
              <a:latin typeface="Trebuchet MS"/>
              <a:ea typeface="Trebuchet MS"/>
              <a:cs typeface="Trebuchet MS"/>
              <a:sym typeface="Trebuchet MS"/>
            </a:endParaRPr>
          </a:p>
        </p:txBody>
      </p:sp>
      <p:pic>
        <p:nvPicPr>
          <p:cNvPr id="72" name="Google Shape;72;p15"/>
          <p:cNvPicPr preferRelativeResize="0"/>
          <p:nvPr/>
        </p:nvPicPr>
        <p:blipFill>
          <a:blip r:embed="rId4">
            <a:alphaModFix/>
          </a:blip>
          <a:stretch>
            <a:fillRect/>
          </a:stretch>
        </p:blipFill>
        <p:spPr>
          <a:xfrm>
            <a:off x="3217287" y="2761575"/>
            <a:ext cx="2709431" cy="2035100"/>
          </a:xfrm>
          <a:prstGeom prst="rect">
            <a:avLst/>
          </a:prstGeom>
          <a:noFill/>
          <a:ln>
            <a:noFill/>
          </a:ln>
        </p:spPr>
      </p:pic>
      <p:sp>
        <p:nvSpPr>
          <p:cNvPr id="73" name="Google Shape;73;p15"/>
          <p:cNvSpPr txBox="1"/>
          <p:nvPr/>
        </p:nvSpPr>
        <p:spPr>
          <a:xfrm>
            <a:off x="3450000" y="4796675"/>
            <a:ext cx="2244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Trebuchet MS"/>
                <a:ea typeface="Trebuchet MS"/>
                <a:cs typeface="Trebuchet MS"/>
                <a:sym typeface="Trebuchet MS"/>
              </a:rPr>
              <a:t>Mountain Big Sagebrush</a:t>
            </a:r>
            <a:endParaRPr b="1">
              <a:latin typeface="Trebuchet MS"/>
              <a:ea typeface="Trebuchet MS"/>
              <a:cs typeface="Trebuchet MS"/>
              <a:sym typeface="Trebuchet MS"/>
            </a:endParaRPr>
          </a:p>
        </p:txBody>
      </p:sp>
      <p:pic>
        <p:nvPicPr>
          <p:cNvPr id="74" name="Google Shape;74;p15"/>
          <p:cNvPicPr preferRelativeResize="0"/>
          <p:nvPr/>
        </p:nvPicPr>
        <p:blipFill>
          <a:blip r:embed="rId5">
            <a:alphaModFix/>
          </a:blip>
          <a:stretch>
            <a:fillRect/>
          </a:stretch>
        </p:blipFill>
        <p:spPr>
          <a:xfrm>
            <a:off x="6122850" y="2763087"/>
            <a:ext cx="2709451" cy="2032075"/>
          </a:xfrm>
          <a:prstGeom prst="rect">
            <a:avLst/>
          </a:prstGeom>
          <a:noFill/>
          <a:ln>
            <a:noFill/>
          </a:ln>
        </p:spPr>
      </p:pic>
      <p:sp>
        <p:nvSpPr>
          <p:cNvPr id="75" name="Google Shape;75;p15"/>
          <p:cNvSpPr txBox="1"/>
          <p:nvPr/>
        </p:nvSpPr>
        <p:spPr>
          <a:xfrm>
            <a:off x="6313575" y="4743300"/>
            <a:ext cx="2328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Trebuchet MS"/>
                <a:ea typeface="Trebuchet MS"/>
                <a:cs typeface="Trebuchet MS"/>
                <a:sym typeface="Trebuchet MS"/>
              </a:rPr>
              <a:t>Wyoming Big Sagebrush</a:t>
            </a:r>
            <a:endParaRPr b="1">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ph type="title"/>
          </p:nvPr>
        </p:nvSpPr>
        <p:spPr>
          <a:xfrm>
            <a:off x="311700" y="14245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Subspecies Variation</a:t>
            </a:r>
            <a:endParaRPr b="1">
              <a:latin typeface="Trebuchet MS"/>
              <a:ea typeface="Trebuchet MS"/>
              <a:cs typeface="Trebuchet MS"/>
              <a:sym typeface="Trebuchet MS"/>
            </a:endParaRPr>
          </a:p>
        </p:txBody>
      </p:sp>
      <p:pic>
        <p:nvPicPr>
          <p:cNvPr id="81" name="Google Shape;81;p16"/>
          <p:cNvPicPr preferRelativeResize="0"/>
          <p:nvPr/>
        </p:nvPicPr>
        <p:blipFill>
          <a:blip r:embed="rId3">
            <a:alphaModFix/>
          </a:blip>
          <a:stretch>
            <a:fillRect/>
          </a:stretch>
        </p:blipFill>
        <p:spPr>
          <a:xfrm>
            <a:off x="471875" y="1247775"/>
            <a:ext cx="1801177" cy="1738350"/>
          </a:xfrm>
          <a:prstGeom prst="rect">
            <a:avLst/>
          </a:prstGeom>
          <a:noFill/>
          <a:ln>
            <a:noFill/>
          </a:ln>
        </p:spPr>
      </p:pic>
      <p:pic>
        <p:nvPicPr>
          <p:cNvPr id="82" name="Google Shape;82;p16"/>
          <p:cNvPicPr preferRelativeResize="0"/>
          <p:nvPr/>
        </p:nvPicPr>
        <p:blipFill>
          <a:blip r:embed="rId4">
            <a:alphaModFix/>
          </a:blip>
          <a:stretch>
            <a:fillRect/>
          </a:stretch>
        </p:blipFill>
        <p:spPr>
          <a:xfrm>
            <a:off x="494975" y="3039750"/>
            <a:ext cx="1754982" cy="1799525"/>
          </a:xfrm>
          <a:prstGeom prst="rect">
            <a:avLst/>
          </a:prstGeom>
          <a:noFill/>
          <a:ln>
            <a:noFill/>
          </a:ln>
        </p:spPr>
      </p:pic>
      <p:pic>
        <p:nvPicPr>
          <p:cNvPr id="83" name="Google Shape;83;p16"/>
          <p:cNvPicPr preferRelativeResize="0"/>
          <p:nvPr/>
        </p:nvPicPr>
        <p:blipFill>
          <a:blip r:embed="rId5">
            <a:alphaModFix/>
          </a:blip>
          <a:stretch>
            <a:fillRect/>
          </a:stretch>
        </p:blipFill>
        <p:spPr>
          <a:xfrm>
            <a:off x="3534475" y="1325300"/>
            <a:ext cx="1911700" cy="1583300"/>
          </a:xfrm>
          <a:prstGeom prst="rect">
            <a:avLst/>
          </a:prstGeom>
          <a:noFill/>
          <a:ln>
            <a:noFill/>
          </a:ln>
        </p:spPr>
      </p:pic>
      <p:pic>
        <p:nvPicPr>
          <p:cNvPr id="84" name="Google Shape;84;p16"/>
          <p:cNvPicPr preferRelativeResize="0"/>
          <p:nvPr/>
        </p:nvPicPr>
        <p:blipFill>
          <a:blip r:embed="rId6">
            <a:alphaModFix/>
          </a:blip>
          <a:stretch>
            <a:fillRect/>
          </a:stretch>
        </p:blipFill>
        <p:spPr>
          <a:xfrm>
            <a:off x="3336425" y="2986125"/>
            <a:ext cx="2307800" cy="1799525"/>
          </a:xfrm>
          <a:prstGeom prst="rect">
            <a:avLst/>
          </a:prstGeom>
          <a:noFill/>
          <a:ln>
            <a:noFill/>
          </a:ln>
        </p:spPr>
      </p:pic>
      <p:pic>
        <p:nvPicPr>
          <p:cNvPr id="85" name="Google Shape;85;p16"/>
          <p:cNvPicPr preferRelativeResize="0"/>
          <p:nvPr/>
        </p:nvPicPr>
        <p:blipFill>
          <a:blip r:embed="rId7">
            <a:alphaModFix/>
          </a:blip>
          <a:stretch>
            <a:fillRect/>
          </a:stretch>
        </p:blipFill>
        <p:spPr>
          <a:xfrm>
            <a:off x="6280575" y="1498179"/>
            <a:ext cx="2551725" cy="1237534"/>
          </a:xfrm>
          <a:prstGeom prst="rect">
            <a:avLst/>
          </a:prstGeom>
          <a:noFill/>
          <a:ln>
            <a:noFill/>
          </a:ln>
        </p:spPr>
      </p:pic>
      <p:pic>
        <p:nvPicPr>
          <p:cNvPr id="86" name="Google Shape;86;p16"/>
          <p:cNvPicPr preferRelativeResize="0"/>
          <p:nvPr/>
        </p:nvPicPr>
        <p:blipFill>
          <a:blip r:embed="rId8">
            <a:alphaModFix/>
          </a:blip>
          <a:stretch>
            <a:fillRect/>
          </a:stretch>
        </p:blipFill>
        <p:spPr>
          <a:xfrm>
            <a:off x="6286112" y="2908600"/>
            <a:ext cx="2551725" cy="1352550"/>
          </a:xfrm>
          <a:prstGeom prst="rect">
            <a:avLst/>
          </a:prstGeom>
          <a:noFill/>
          <a:ln>
            <a:noFill/>
          </a:ln>
        </p:spPr>
      </p:pic>
      <p:sp>
        <p:nvSpPr>
          <p:cNvPr id="87" name="Google Shape;87;p16"/>
          <p:cNvSpPr txBox="1"/>
          <p:nvPr/>
        </p:nvSpPr>
        <p:spPr>
          <a:xfrm>
            <a:off x="162275" y="715150"/>
            <a:ext cx="24204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Trebuchet MS"/>
                <a:ea typeface="Trebuchet MS"/>
                <a:cs typeface="Trebuchet MS"/>
                <a:sym typeface="Trebuchet MS"/>
              </a:rPr>
              <a:t>Basin Big Sagebrush</a:t>
            </a:r>
            <a:endParaRPr>
              <a:latin typeface="Trebuchet MS"/>
              <a:ea typeface="Trebuchet MS"/>
              <a:cs typeface="Trebuchet MS"/>
              <a:sym typeface="Trebuchet MS"/>
            </a:endParaRPr>
          </a:p>
          <a:p>
            <a:pPr indent="0" lvl="0" marL="0" rtl="0" algn="ctr">
              <a:spcBef>
                <a:spcPts val="0"/>
              </a:spcBef>
              <a:spcAft>
                <a:spcPts val="0"/>
              </a:spcAft>
              <a:buNone/>
            </a:pPr>
            <a:r>
              <a:rPr i="1" lang="en">
                <a:latin typeface="Trebuchet MS"/>
                <a:ea typeface="Trebuchet MS"/>
                <a:cs typeface="Trebuchet MS"/>
                <a:sym typeface="Trebuchet MS"/>
              </a:rPr>
              <a:t>tridentata</a:t>
            </a:r>
            <a:endParaRPr i="1">
              <a:latin typeface="Trebuchet MS"/>
              <a:ea typeface="Trebuchet MS"/>
              <a:cs typeface="Trebuchet MS"/>
              <a:sym typeface="Trebuchet MS"/>
            </a:endParaRPr>
          </a:p>
        </p:txBody>
      </p:sp>
      <p:sp>
        <p:nvSpPr>
          <p:cNvPr id="88" name="Google Shape;88;p16"/>
          <p:cNvSpPr txBox="1"/>
          <p:nvPr/>
        </p:nvSpPr>
        <p:spPr>
          <a:xfrm>
            <a:off x="3368325" y="787925"/>
            <a:ext cx="2244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Trebuchet MS"/>
                <a:ea typeface="Trebuchet MS"/>
                <a:cs typeface="Trebuchet MS"/>
                <a:sym typeface="Trebuchet MS"/>
              </a:rPr>
              <a:t>Mountain Big Sagebrush</a:t>
            </a:r>
            <a:endParaRPr>
              <a:latin typeface="Trebuchet MS"/>
              <a:ea typeface="Trebuchet MS"/>
              <a:cs typeface="Trebuchet MS"/>
              <a:sym typeface="Trebuchet MS"/>
            </a:endParaRPr>
          </a:p>
          <a:p>
            <a:pPr indent="0" lvl="0" marL="0" rtl="0" algn="ctr">
              <a:spcBef>
                <a:spcPts val="0"/>
              </a:spcBef>
              <a:spcAft>
                <a:spcPts val="0"/>
              </a:spcAft>
              <a:buNone/>
            </a:pPr>
            <a:r>
              <a:rPr i="1" lang="en">
                <a:latin typeface="Trebuchet MS"/>
                <a:ea typeface="Trebuchet MS"/>
                <a:cs typeface="Trebuchet MS"/>
                <a:sym typeface="Trebuchet MS"/>
              </a:rPr>
              <a:t>vaseyana</a:t>
            </a:r>
            <a:endParaRPr i="1">
              <a:latin typeface="Trebuchet MS"/>
              <a:ea typeface="Trebuchet MS"/>
              <a:cs typeface="Trebuchet MS"/>
              <a:sym typeface="Trebuchet MS"/>
            </a:endParaRPr>
          </a:p>
        </p:txBody>
      </p:sp>
      <p:sp>
        <p:nvSpPr>
          <p:cNvPr id="89" name="Google Shape;89;p16"/>
          <p:cNvSpPr txBox="1"/>
          <p:nvPr/>
        </p:nvSpPr>
        <p:spPr>
          <a:xfrm>
            <a:off x="6397975" y="936100"/>
            <a:ext cx="2328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Trebuchet MS"/>
                <a:ea typeface="Trebuchet MS"/>
                <a:cs typeface="Trebuchet MS"/>
                <a:sym typeface="Trebuchet MS"/>
              </a:rPr>
              <a:t>Wyoming Big Sagebrush</a:t>
            </a:r>
            <a:endParaRPr>
              <a:latin typeface="Trebuchet MS"/>
              <a:ea typeface="Trebuchet MS"/>
              <a:cs typeface="Trebuchet MS"/>
              <a:sym typeface="Trebuchet MS"/>
            </a:endParaRPr>
          </a:p>
          <a:p>
            <a:pPr indent="0" lvl="0" marL="0" rtl="0" algn="ctr">
              <a:spcBef>
                <a:spcPts val="0"/>
              </a:spcBef>
              <a:spcAft>
                <a:spcPts val="0"/>
              </a:spcAft>
              <a:buNone/>
            </a:pPr>
            <a:r>
              <a:rPr i="1" lang="en">
                <a:latin typeface="Trebuchet MS"/>
                <a:ea typeface="Trebuchet MS"/>
                <a:cs typeface="Trebuchet MS"/>
                <a:sym typeface="Trebuchet MS"/>
              </a:rPr>
              <a:t>wyomingensis</a:t>
            </a:r>
            <a:endParaRPr i="1">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descr="Image result for horse evolution" id="95" name="Google Shape;95;p17"/>
          <p:cNvPicPr preferRelativeResize="0"/>
          <p:nvPr/>
        </p:nvPicPr>
        <p:blipFill rotWithShape="1">
          <a:blip r:embed="rId3">
            <a:alphaModFix/>
          </a:blip>
          <a:srcRect b="0" l="0" r="0" t="0"/>
          <a:stretch/>
        </p:blipFill>
        <p:spPr>
          <a:xfrm>
            <a:off x="4275551" y="2445801"/>
            <a:ext cx="4491525" cy="2549675"/>
          </a:xfrm>
          <a:prstGeom prst="rect">
            <a:avLst/>
          </a:prstGeom>
          <a:noFill/>
          <a:ln>
            <a:noFill/>
          </a:ln>
        </p:spPr>
      </p:pic>
      <p:pic>
        <p:nvPicPr>
          <p:cNvPr descr="Image result for horse evolution" id="96" name="Google Shape;96;p17"/>
          <p:cNvPicPr preferRelativeResize="0"/>
          <p:nvPr/>
        </p:nvPicPr>
        <p:blipFill rotWithShape="1">
          <a:blip r:embed="rId4">
            <a:alphaModFix/>
          </a:blip>
          <a:srcRect b="0" l="0" r="0" t="0"/>
          <a:stretch/>
        </p:blipFill>
        <p:spPr>
          <a:xfrm>
            <a:off x="383899" y="1400100"/>
            <a:ext cx="6231975" cy="1634200"/>
          </a:xfrm>
          <a:prstGeom prst="rect">
            <a:avLst/>
          </a:prstGeom>
          <a:noFill/>
          <a:ln>
            <a:noFill/>
          </a:ln>
        </p:spPr>
      </p:pic>
      <p:sp>
        <p:nvSpPr>
          <p:cNvPr id="97" name="Google Shape;97;p17"/>
          <p:cNvSpPr txBox="1"/>
          <p:nvPr>
            <p:ph type="title"/>
          </p:nvPr>
        </p:nvSpPr>
        <p:spPr>
          <a:xfrm>
            <a:off x="254429" y="273844"/>
            <a:ext cx="8723100" cy="9942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157142"/>
              <a:buFont typeface="Arial"/>
              <a:buNone/>
            </a:pPr>
            <a:r>
              <a:rPr b="1" lang="en"/>
              <a:t>Theory of Evolution</a:t>
            </a:r>
            <a:r>
              <a:rPr lang="en"/>
              <a:t>: descent with modification, change in genetic composition of a </a:t>
            </a:r>
            <a:r>
              <a:rPr b="1" lang="en" u="sng"/>
              <a:t>population </a:t>
            </a:r>
            <a:r>
              <a:rPr lang="en"/>
              <a:t>over time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8"/>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Arial"/>
              <a:buNone/>
            </a:pPr>
            <a:r>
              <a:rPr b="1" lang="en" sz="2500">
                <a:latin typeface="Trebuchet MS"/>
                <a:ea typeface="Trebuchet MS"/>
                <a:cs typeface="Trebuchet MS"/>
                <a:sym typeface="Trebuchet MS"/>
              </a:rPr>
              <a:t>Descent with modification</a:t>
            </a:r>
            <a:endParaRPr b="1" sz="2500">
              <a:latin typeface="Trebuchet MS"/>
              <a:ea typeface="Trebuchet MS"/>
              <a:cs typeface="Trebuchet MS"/>
              <a:sym typeface="Trebuchet MS"/>
            </a:endParaRPr>
          </a:p>
        </p:txBody>
      </p:sp>
      <p:sp>
        <p:nvSpPr>
          <p:cNvPr id="104" name="Google Shape;104;p18"/>
          <p:cNvSpPr txBox="1"/>
          <p:nvPr>
            <p:ph idx="1" type="body"/>
          </p:nvPr>
        </p:nvSpPr>
        <p:spPr>
          <a:xfrm>
            <a:off x="428367" y="1063228"/>
            <a:ext cx="8336700" cy="35694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 sz="2000">
                <a:solidFill>
                  <a:schemeClr val="dk1"/>
                </a:solidFill>
              </a:rPr>
              <a:t>Descendants are </a:t>
            </a:r>
            <a:r>
              <a:rPr b="1" lang="en" sz="2000">
                <a:solidFill>
                  <a:schemeClr val="dk1"/>
                </a:solidFill>
              </a:rPr>
              <a:t>modified</a:t>
            </a:r>
            <a:r>
              <a:rPr lang="en" sz="2000">
                <a:solidFill>
                  <a:schemeClr val="dk1"/>
                </a:solidFill>
              </a:rPr>
              <a:t> from the ancestral form</a:t>
            </a:r>
            <a:endParaRPr sz="2000">
              <a:solidFill>
                <a:schemeClr val="dk1"/>
              </a:solidFill>
            </a:endParaRPr>
          </a:p>
          <a:p>
            <a:pPr indent="0" lvl="0" marL="0" rtl="0" algn="l">
              <a:spcBef>
                <a:spcPts val="640"/>
              </a:spcBef>
              <a:spcAft>
                <a:spcPts val="0"/>
              </a:spcAft>
              <a:buNone/>
            </a:pPr>
            <a:r>
              <a:rPr lang="en" sz="2000">
                <a:solidFill>
                  <a:schemeClr val="dk1"/>
                </a:solidFill>
              </a:rPr>
              <a:t>All organisms </a:t>
            </a:r>
            <a:r>
              <a:rPr b="1" lang="en" sz="2000">
                <a:solidFill>
                  <a:schemeClr val="dk1"/>
                </a:solidFill>
              </a:rPr>
              <a:t>descend</a:t>
            </a:r>
            <a:r>
              <a:rPr lang="en" sz="2000">
                <a:solidFill>
                  <a:schemeClr val="dk1"/>
                </a:solidFill>
              </a:rPr>
              <a:t> from a common ancestor</a:t>
            </a:r>
            <a:endParaRPr sz="2000">
              <a:solidFill>
                <a:schemeClr val="dk1"/>
              </a:solidFill>
            </a:endParaRPr>
          </a:p>
          <a:p>
            <a:pPr indent="-139700" lvl="0" marL="342900" rtl="0" algn="l">
              <a:spcBef>
                <a:spcPts val="640"/>
              </a:spcBef>
              <a:spcAft>
                <a:spcPts val="1200"/>
              </a:spcAft>
              <a:buClr>
                <a:schemeClr val="dk1"/>
              </a:buClr>
              <a:buSzPts val="3200"/>
              <a:buNone/>
            </a:pPr>
            <a:r>
              <a:t/>
            </a:r>
            <a:endParaRPr>
              <a:solidFill>
                <a:schemeClr val="dk1"/>
              </a:solidFill>
            </a:endParaRPr>
          </a:p>
        </p:txBody>
      </p:sp>
      <p:grpSp>
        <p:nvGrpSpPr>
          <p:cNvPr id="105" name="Google Shape;105;p18"/>
          <p:cNvGrpSpPr/>
          <p:nvPr/>
        </p:nvGrpSpPr>
        <p:grpSpPr>
          <a:xfrm rot="5400000">
            <a:off x="3622387" y="2029167"/>
            <a:ext cx="1322217" cy="2685666"/>
            <a:chOff x="3657600" y="3690519"/>
            <a:chExt cx="1178027" cy="2273676"/>
          </a:xfrm>
        </p:grpSpPr>
        <p:cxnSp>
          <p:nvCxnSpPr>
            <p:cNvPr id="106" name="Google Shape;106;p18"/>
            <p:cNvCxnSpPr/>
            <p:nvPr/>
          </p:nvCxnSpPr>
          <p:spPr>
            <a:xfrm rot="10800000">
              <a:off x="4234249" y="5338095"/>
              <a:ext cx="0" cy="626100"/>
            </a:xfrm>
            <a:prstGeom prst="straightConnector1">
              <a:avLst/>
            </a:prstGeom>
            <a:noFill/>
            <a:ln cap="flat" cmpd="sng" w="28575">
              <a:solidFill>
                <a:schemeClr val="dk1"/>
              </a:solidFill>
              <a:prstDash val="solid"/>
              <a:round/>
              <a:headEnd len="sm" w="sm" type="none"/>
              <a:tailEnd len="sm" w="sm" type="none"/>
            </a:ln>
          </p:spPr>
        </p:cxnSp>
        <p:cxnSp>
          <p:nvCxnSpPr>
            <p:cNvPr id="107" name="Google Shape;107;p18"/>
            <p:cNvCxnSpPr/>
            <p:nvPr/>
          </p:nvCxnSpPr>
          <p:spPr>
            <a:xfrm rot="10800000">
              <a:off x="3657712" y="5338119"/>
              <a:ext cx="939000" cy="0"/>
            </a:xfrm>
            <a:prstGeom prst="straightConnector1">
              <a:avLst/>
            </a:prstGeom>
            <a:noFill/>
            <a:ln cap="flat" cmpd="sng" w="28575">
              <a:solidFill>
                <a:schemeClr val="dk1"/>
              </a:solidFill>
              <a:prstDash val="solid"/>
              <a:round/>
              <a:headEnd len="sm" w="sm" type="none"/>
              <a:tailEnd len="sm" w="sm" type="none"/>
            </a:ln>
          </p:spPr>
        </p:cxnSp>
        <p:cxnSp>
          <p:nvCxnSpPr>
            <p:cNvPr id="108" name="Google Shape;108;p18"/>
            <p:cNvCxnSpPr/>
            <p:nvPr/>
          </p:nvCxnSpPr>
          <p:spPr>
            <a:xfrm rot="10800000">
              <a:off x="3657600" y="3690519"/>
              <a:ext cx="0" cy="1647600"/>
            </a:xfrm>
            <a:prstGeom prst="straightConnector1">
              <a:avLst/>
            </a:prstGeom>
            <a:noFill/>
            <a:ln cap="flat" cmpd="sng" w="28575">
              <a:solidFill>
                <a:schemeClr val="dk1"/>
              </a:solidFill>
              <a:prstDash val="solid"/>
              <a:round/>
              <a:headEnd len="sm" w="sm" type="none"/>
              <a:tailEnd len="sm" w="sm" type="none"/>
            </a:ln>
          </p:spPr>
        </p:cxnSp>
        <p:cxnSp>
          <p:nvCxnSpPr>
            <p:cNvPr id="109" name="Google Shape;109;p18"/>
            <p:cNvCxnSpPr/>
            <p:nvPr/>
          </p:nvCxnSpPr>
          <p:spPr>
            <a:xfrm rot="10800000">
              <a:off x="4592593" y="4712019"/>
              <a:ext cx="0" cy="626100"/>
            </a:xfrm>
            <a:prstGeom prst="straightConnector1">
              <a:avLst/>
            </a:prstGeom>
            <a:noFill/>
            <a:ln cap="flat" cmpd="sng" w="28575">
              <a:solidFill>
                <a:schemeClr val="dk1"/>
              </a:solidFill>
              <a:prstDash val="solid"/>
              <a:round/>
              <a:headEnd len="sm" w="sm" type="none"/>
              <a:tailEnd len="sm" w="sm" type="none"/>
            </a:ln>
          </p:spPr>
        </p:cxnSp>
        <p:cxnSp>
          <p:nvCxnSpPr>
            <p:cNvPr id="110" name="Google Shape;110;p18"/>
            <p:cNvCxnSpPr/>
            <p:nvPr/>
          </p:nvCxnSpPr>
          <p:spPr>
            <a:xfrm>
              <a:off x="4316627" y="4712042"/>
              <a:ext cx="519000" cy="0"/>
            </a:xfrm>
            <a:prstGeom prst="straightConnector1">
              <a:avLst/>
            </a:prstGeom>
            <a:noFill/>
            <a:ln cap="flat" cmpd="sng" w="28575">
              <a:solidFill>
                <a:schemeClr val="dk1"/>
              </a:solidFill>
              <a:prstDash val="solid"/>
              <a:round/>
              <a:headEnd len="sm" w="sm" type="none"/>
              <a:tailEnd len="sm" w="sm" type="none"/>
            </a:ln>
          </p:spPr>
        </p:cxnSp>
        <p:cxnSp>
          <p:nvCxnSpPr>
            <p:cNvPr id="111" name="Google Shape;111;p18"/>
            <p:cNvCxnSpPr/>
            <p:nvPr/>
          </p:nvCxnSpPr>
          <p:spPr>
            <a:xfrm rot="10800000">
              <a:off x="4316627" y="3690542"/>
              <a:ext cx="0" cy="1021500"/>
            </a:xfrm>
            <a:prstGeom prst="straightConnector1">
              <a:avLst/>
            </a:prstGeom>
            <a:noFill/>
            <a:ln cap="flat" cmpd="sng" w="28575">
              <a:solidFill>
                <a:schemeClr val="dk1"/>
              </a:solidFill>
              <a:prstDash val="solid"/>
              <a:round/>
              <a:headEnd len="sm" w="sm" type="none"/>
              <a:tailEnd len="sm" w="sm" type="none"/>
            </a:ln>
          </p:spPr>
        </p:cxnSp>
        <p:cxnSp>
          <p:nvCxnSpPr>
            <p:cNvPr id="112" name="Google Shape;112;p18"/>
            <p:cNvCxnSpPr/>
            <p:nvPr/>
          </p:nvCxnSpPr>
          <p:spPr>
            <a:xfrm rot="10800000">
              <a:off x="4835611" y="3690541"/>
              <a:ext cx="0" cy="1021500"/>
            </a:xfrm>
            <a:prstGeom prst="straightConnector1">
              <a:avLst/>
            </a:prstGeom>
            <a:noFill/>
            <a:ln cap="flat" cmpd="sng" w="28575">
              <a:solidFill>
                <a:schemeClr val="dk1"/>
              </a:solidFill>
              <a:prstDash val="solid"/>
              <a:round/>
              <a:headEnd len="sm" w="sm" type="none"/>
              <a:tailEnd len="sm" w="sm" type="none"/>
            </a:ln>
          </p:spPr>
        </p:cxnSp>
      </p:grpSp>
      <p:sp>
        <p:nvSpPr>
          <p:cNvPr id="113" name="Google Shape;113;p18"/>
          <p:cNvSpPr txBox="1"/>
          <p:nvPr/>
        </p:nvSpPr>
        <p:spPr>
          <a:xfrm>
            <a:off x="5930287" y="2514600"/>
            <a:ext cx="5850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2800">
                <a:solidFill>
                  <a:srgbClr val="953734"/>
                </a:solidFill>
                <a:latin typeface="Arial"/>
                <a:ea typeface="Arial"/>
                <a:cs typeface="Arial"/>
                <a:sym typeface="Arial"/>
              </a:rPr>
              <a:t>A</a:t>
            </a:r>
            <a:endParaRPr/>
          </a:p>
        </p:txBody>
      </p:sp>
      <p:sp>
        <p:nvSpPr>
          <p:cNvPr id="114" name="Google Shape;114;p18"/>
          <p:cNvSpPr txBox="1"/>
          <p:nvPr/>
        </p:nvSpPr>
        <p:spPr>
          <a:xfrm>
            <a:off x="5945111" y="3237826"/>
            <a:ext cx="5850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2800">
                <a:solidFill>
                  <a:srgbClr val="E36C09"/>
                </a:solidFill>
                <a:latin typeface="Arial"/>
                <a:ea typeface="Arial"/>
                <a:cs typeface="Arial"/>
                <a:sym typeface="Arial"/>
              </a:rPr>
              <a:t>B</a:t>
            </a:r>
            <a:endParaRPr/>
          </a:p>
        </p:txBody>
      </p:sp>
      <p:sp>
        <p:nvSpPr>
          <p:cNvPr id="115" name="Google Shape;115;p18"/>
          <p:cNvSpPr txBox="1"/>
          <p:nvPr/>
        </p:nvSpPr>
        <p:spPr>
          <a:xfrm>
            <a:off x="5945111" y="3836773"/>
            <a:ext cx="5850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2800">
                <a:solidFill>
                  <a:schemeClr val="accent5"/>
                </a:solidFill>
                <a:latin typeface="Arial"/>
                <a:ea typeface="Arial"/>
                <a:cs typeface="Arial"/>
                <a:sym typeface="Arial"/>
              </a:rPr>
              <a:t>C</a:t>
            </a:r>
            <a:endParaRPr/>
          </a:p>
        </p:txBody>
      </p:sp>
      <p:sp>
        <p:nvSpPr>
          <p:cNvPr id="116" name="Google Shape;116;p18"/>
          <p:cNvSpPr txBox="1"/>
          <p:nvPr/>
        </p:nvSpPr>
        <p:spPr>
          <a:xfrm>
            <a:off x="1497539" y="3158474"/>
            <a:ext cx="21978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400">
                <a:solidFill>
                  <a:srgbClr val="595959"/>
                </a:solidFill>
                <a:latin typeface="Arial"/>
                <a:ea typeface="Arial"/>
                <a:cs typeface="Arial"/>
                <a:sym typeface="Arial"/>
              </a:rPr>
              <a:t>Ancestor</a:t>
            </a:r>
            <a:endParaRPr/>
          </a:p>
        </p:txBody>
      </p:sp>
      <p:sp>
        <p:nvSpPr>
          <p:cNvPr id="117" name="Google Shape;117;p18"/>
          <p:cNvSpPr/>
          <p:nvPr/>
        </p:nvSpPr>
        <p:spPr>
          <a:xfrm>
            <a:off x="3310655" y="4380684"/>
            <a:ext cx="2785200" cy="119400"/>
          </a:xfrm>
          <a:prstGeom prst="rightArrow">
            <a:avLst>
              <a:gd fmla="val 50000" name="adj1"/>
              <a:gd fmla="val 50000" name="adj2"/>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8" name="Google Shape;118;p18"/>
          <p:cNvSpPr txBox="1"/>
          <p:nvPr/>
        </p:nvSpPr>
        <p:spPr>
          <a:xfrm>
            <a:off x="4300860" y="4643701"/>
            <a:ext cx="21978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400">
                <a:solidFill>
                  <a:srgbClr val="595959"/>
                </a:solidFill>
                <a:latin typeface="Arial"/>
                <a:ea typeface="Arial"/>
                <a:cs typeface="Arial"/>
                <a:sym typeface="Arial"/>
              </a:rPr>
              <a:t>Time</a:t>
            </a:r>
            <a:endParaRPr/>
          </a:p>
        </p:txBody>
      </p:sp>
      <p:sp>
        <p:nvSpPr>
          <p:cNvPr id="119" name="Google Shape;119;p18"/>
          <p:cNvSpPr/>
          <p:nvPr/>
        </p:nvSpPr>
        <p:spPr>
          <a:xfrm>
            <a:off x="4343699" y="3703988"/>
            <a:ext cx="152400" cy="132900"/>
          </a:xfrm>
          <a:prstGeom prst="ellipse">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9"/>
          <p:cNvSpPr txBox="1"/>
          <p:nvPr>
            <p:ph type="title"/>
          </p:nvPr>
        </p:nvSpPr>
        <p:spPr>
          <a:xfrm>
            <a:off x="360400" y="13777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Why Sagebrush?</a:t>
            </a:r>
            <a:endParaRPr b="1">
              <a:latin typeface="Trebuchet MS"/>
              <a:ea typeface="Trebuchet MS"/>
              <a:cs typeface="Trebuchet MS"/>
              <a:sym typeface="Trebuchet MS"/>
            </a:endParaRPr>
          </a:p>
        </p:txBody>
      </p:sp>
      <p:pic>
        <p:nvPicPr>
          <p:cNvPr id="125" name="Google Shape;125;p19"/>
          <p:cNvPicPr preferRelativeResize="0"/>
          <p:nvPr/>
        </p:nvPicPr>
        <p:blipFill>
          <a:blip r:embed="rId3">
            <a:alphaModFix/>
          </a:blip>
          <a:stretch>
            <a:fillRect/>
          </a:stretch>
        </p:blipFill>
        <p:spPr>
          <a:xfrm>
            <a:off x="739300" y="1075888"/>
            <a:ext cx="2777900" cy="2222324"/>
          </a:xfrm>
          <a:prstGeom prst="rect">
            <a:avLst/>
          </a:prstGeom>
          <a:noFill/>
          <a:ln>
            <a:noFill/>
          </a:ln>
        </p:spPr>
      </p:pic>
      <p:pic>
        <p:nvPicPr>
          <p:cNvPr id="126" name="Google Shape;126;p19"/>
          <p:cNvPicPr preferRelativeResize="0"/>
          <p:nvPr/>
        </p:nvPicPr>
        <p:blipFill>
          <a:blip r:embed="rId4">
            <a:alphaModFix/>
          </a:blip>
          <a:stretch>
            <a:fillRect/>
          </a:stretch>
        </p:blipFill>
        <p:spPr>
          <a:xfrm>
            <a:off x="3219825" y="1017727"/>
            <a:ext cx="3210974" cy="2054600"/>
          </a:xfrm>
          <a:prstGeom prst="rect">
            <a:avLst/>
          </a:prstGeom>
          <a:noFill/>
          <a:ln>
            <a:noFill/>
          </a:ln>
        </p:spPr>
      </p:pic>
      <p:pic>
        <p:nvPicPr>
          <p:cNvPr id="127" name="Google Shape;127;p19"/>
          <p:cNvPicPr preferRelativeResize="0"/>
          <p:nvPr/>
        </p:nvPicPr>
        <p:blipFill>
          <a:blip r:embed="rId5">
            <a:alphaModFix/>
          </a:blip>
          <a:stretch>
            <a:fillRect/>
          </a:stretch>
        </p:blipFill>
        <p:spPr>
          <a:xfrm>
            <a:off x="246850" y="3298198"/>
            <a:ext cx="1701125" cy="1380750"/>
          </a:xfrm>
          <a:prstGeom prst="rect">
            <a:avLst/>
          </a:prstGeom>
          <a:noFill/>
          <a:ln>
            <a:noFill/>
          </a:ln>
        </p:spPr>
      </p:pic>
      <p:pic>
        <p:nvPicPr>
          <p:cNvPr id="128" name="Google Shape;128;p19"/>
          <p:cNvPicPr preferRelativeResize="0"/>
          <p:nvPr/>
        </p:nvPicPr>
        <p:blipFill>
          <a:blip r:embed="rId6">
            <a:alphaModFix/>
          </a:blip>
          <a:stretch>
            <a:fillRect/>
          </a:stretch>
        </p:blipFill>
        <p:spPr>
          <a:xfrm>
            <a:off x="6335725" y="1229703"/>
            <a:ext cx="2355163" cy="1766373"/>
          </a:xfrm>
          <a:prstGeom prst="rect">
            <a:avLst/>
          </a:prstGeom>
          <a:noFill/>
          <a:ln>
            <a:noFill/>
          </a:ln>
        </p:spPr>
      </p:pic>
      <p:pic>
        <p:nvPicPr>
          <p:cNvPr id="129" name="Google Shape;129;p19"/>
          <p:cNvPicPr preferRelativeResize="0"/>
          <p:nvPr/>
        </p:nvPicPr>
        <p:blipFill>
          <a:blip r:embed="rId7">
            <a:alphaModFix/>
          </a:blip>
          <a:stretch>
            <a:fillRect/>
          </a:stretch>
        </p:blipFill>
        <p:spPr>
          <a:xfrm>
            <a:off x="6992350" y="2912578"/>
            <a:ext cx="2000470" cy="1766373"/>
          </a:xfrm>
          <a:prstGeom prst="rect">
            <a:avLst/>
          </a:prstGeom>
          <a:noFill/>
          <a:ln>
            <a:noFill/>
          </a:ln>
        </p:spPr>
      </p:pic>
      <p:pic>
        <p:nvPicPr>
          <p:cNvPr id="130" name="Google Shape;130;p19"/>
          <p:cNvPicPr preferRelativeResize="0"/>
          <p:nvPr/>
        </p:nvPicPr>
        <p:blipFill>
          <a:blip r:embed="rId8">
            <a:alphaModFix/>
          </a:blip>
          <a:stretch>
            <a:fillRect/>
          </a:stretch>
        </p:blipFill>
        <p:spPr>
          <a:xfrm>
            <a:off x="2952085" y="2877425"/>
            <a:ext cx="3337241" cy="2222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What is Affecting Sagebrush?</a:t>
            </a:r>
            <a:endParaRPr b="1">
              <a:latin typeface="Trebuchet MS"/>
              <a:ea typeface="Trebuchet MS"/>
              <a:cs typeface="Trebuchet MS"/>
              <a:sym typeface="Trebuchet MS"/>
            </a:endParaRPr>
          </a:p>
        </p:txBody>
      </p:sp>
      <p:pic>
        <p:nvPicPr>
          <p:cNvPr id="136" name="Google Shape;136;p20"/>
          <p:cNvPicPr preferRelativeResize="0"/>
          <p:nvPr/>
        </p:nvPicPr>
        <p:blipFill rotWithShape="1">
          <a:blip r:embed="rId3">
            <a:alphaModFix/>
          </a:blip>
          <a:srcRect b="3744" l="0" r="0" t="0"/>
          <a:stretch/>
        </p:blipFill>
        <p:spPr>
          <a:xfrm>
            <a:off x="2712575" y="3220075"/>
            <a:ext cx="2396088" cy="1729800"/>
          </a:xfrm>
          <a:prstGeom prst="rect">
            <a:avLst/>
          </a:prstGeom>
          <a:noFill/>
          <a:ln>
            <a:noFill/>
          </a:ln>
        </p:spPr>
      </p:pic>
      <p:pic>
        <p:nvPicPr>
          <p:cNvPr id="137" name="Google Shape;137;p20"/>
          <p:cNvPicPr preferRelativeResize="0"/>
          <p:nvPr/>
        </p:nvPicPr>
        <p:blipFill>
          <a:blip r:embed="rId4">
            <a:alphaModFix/>
          </a:blip>
          <a:stretch>
            <a:fillRect/>
          </a:stretch>
        </p:blipFill>
        <p:spPr>
          <a:xfrm>
            <a:off x="5321700" y="1765530"/>
            <a:ext cx="3594102" cy="2695546"/>
          </a:xfrm>
          <a:prstGeom prst="rect">
            <a:avLst/>
          </a:prstGeom>
          <a:noFill/>
          <a:ln>
            <a:noFill/>
          </a:ln>
        </p:spPr>
      </p:pic>
      <p:pic>
        <p:nvPicPr>
          <p:cNvPr id="138" name="Google Shape;138;p20"/>
          <p:cNvPicPr preferRelativeResize="0"/>
          <p:nvPr/>
        </p:nvPicPr>
        <p:blipFill>
          <a:blip r:embed="rId5">
            <a:alphaModFix/>
          </a:blip>
          <a:stretch>
            <a:fillRect/>
          </a:stretch>
        </p:blipFill>
        <p:spPr>
          <a:xfrm>
            <a:off x="195500" y="1254000"/>
            <a:ext cx="2304050" cy="1729800"/>
          </a:xfrm>
          <a:prstGeom prst="rect">
            <a:avLst/>
          </a:prstGeom>
          <a:noFill/>
          <a:ln>
            <a:noFill/>
          </a:ln>
        </p:spPr>
      </p:pic>
      <p:pic>
        <p:nvPicPr>
          <p:cNvPr id="139" name="Google Shape;139;p20"/>
          <p:cNvPicPr preferRelativeResize="0"/>
          <p:nvPr/>
        </p:nvPicPr>
        <p:blipFill>
          <a:blip r:embed="rId6">
            <a:alphaModFix/>
          </a:blip>
          <a:stretch>
            <a:fillRect/>
          </a:stretch>
        </p:blipFill>
        <p:spPr>
          <a:xfrm>
            <a:off x="234800" y="3220064"/>
            <a:ext cx="2264750" cy="1698572"/>
          </a:xfrm>
          <a:prstGeom prst="rect">
            <a:avLst/>
          </a:prstGeom>
          <a:noFill/>
          <a:ln>
            <a:noFill/>
          </a:ln>
        </p:spPr>
      </p:pic>
      <p:pic>
        <p:nvPicPr>
          <p:cNvPr id="140" name="Google Shape;140;p20"/>
          <p:cNvPicPr preferRelativeResize="0"/>
          <p:nvPr/>
        </p:nvPicPr>
        <p:blipFill>
          <a:blip r:embed="rId7">
            <a:alphaModFix/>
          </a:blip>
          <a:stretch>
            <a:fillRect/>
          </a:stretch>
        </p:blipFill>
        <p:spPr>
          <a:xfrm>
            <a:off x="2712575" y="1254000"/>
            <a:ext cx="2396099" cy="17298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latin typeface="Trebuchet MS"/>
                <a:ea typeface="Trebuchet MS"/>
                <a:cs typeface="Trebuchet MS"/>
                <a:sym typeface="Trebuchet MS"/>
              </a:rPr>
              <a:t>Seed Weight Variation</a:t>
            </a:r>
            <a:endParaRPr b="1">
              <a:latin typeface="Trebuchet MS"/>
              <a:ea typeface="Trebuchet MS"/>
              <a:cs typeface="Trebuchet MS"/>
              <a:sym typeface="Trebuchet MS"/>
            </a:endParaRPr>
          </a:p>
        </p:txBody>
      </p:sp>
      <p:pic>
        <p:nvPicPr>
          <p:cNvPr id="146" name="Google Shape;146;p21"/>
          <p:cNvPicPr preferRelativeResize="0"/>
          <p:nvPr/>
        </p:nvPicPr>
        <p:blipFill rotWithShape="1">
          <a:blip r:embed="rId3">
            <a:alphaModFix/>
          </a:blip>
          <a:srcRect b="19892" l="0" r="0" t="9090"/>
          <a:stretch/>
        </p:blipFill>
        <p:spPr>
          <a:xfrm>
            <a:off x="503100" y="1192150"/>
            <a:ext cx="3523851" cy="3337050"/>
          </a:xfrm>
          <a:prstGeom prst="rect">
            <a:avLst/>
          </a:prstGeom>
          <a:noFill/>
          <a:ln>
            <a:noFill/>
          </a:ln>
        </p:spPr>
      </p:pic>
      <p:pic>
        <p:nvPicPr>
          <p:cNvPr id="147" name="Google Shape;147;p21"/>
          <p:cNvPicPr preferRelativeResize="0"/>
          <p:nvPr/>
        </p:nvPicPr>
        <p:blipFill>
          <a:blip r:embed="rId4">
            <a:alphaModFix/>
          </a:blip>
          <a:stretch>
            <a:fillRect/>
          </a:stretch>
        </p:blipFill>
        <p:spPr>
          <a:xfrm>
            <a:off x="4348425" y="1157625"/>
            <a:ext cx="4541476" cy="34060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Purpose of Seeds</a:t>
            </a:r>
            <a:endParaRPr b="1"/>
          </a:p>
        </p:txBody>
      </p:sp>
      <p:pic>
        <p:nvPicPr>
          <p:cNvPr id="153" name="Google Shape;153;p22"/>
          <p:cNvPicPr preferRelativeResize="0"/>
          <p:nvPr/>
        </p:nvPicPr>
        <p:blipFill>
          <a:blip r:embed="rId3">
            <a:alphaModFix/>
          </a:blip>
          <a:stretch>
            <a:fillRect/>
          </a:stretch>
        </p:blipFill>
        <p:spPr>
          <a:xfrm>
            <a:off x="2770776" y="1122700"/>
            <a:ext cx="3602451" cy="3760100"/>
          </a:xfrm>
          <a:prstGeom prst="rect">
            <a:avLst/>
          </a:prstGeom>
          <a:noFill/>
          <a:ln>
            <a:noFill/>
          </a:ln>
        </p:spPr>
      </p:pic>
      <p:sp>
        <p:nvSpPr>
          <p:cNvPr id="154" name="Google Shape;154;p22"/>
          <p:cNvSpPr/>
          <p:nvPr/>
        </p:nvSpPr>
        <p:spPr>
          <a:xfrm>
            <a:off x="5258025" y="2032575"/>
            <a:ext cx="190800" cy="2586000"/>
          </a:xfrm>
          <a:prstGeom prst="rightBracket">
            <a:avLst>
              <a:gd fmla="val 8333"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2"/>
          <p:cNvSpPr txBox="1"/>
          <p:nvPr/>
        </p:nvSpPr>
        <p:spPr>
          <a:xfrm>
            <a:off x="5496575" y="3085425"/>
            <a:ext cx="831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t>Embryo</a:t>
            </a:r>
            <a:endParaRPr sz="13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