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e6cc7f4a25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e6cc7f4a25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Spend approximately 20 minutes with the round robin activity. During this one or two students from each group (dependent on group size) will stay with their group’s posters, and discuss with other students. The other group members will go around to other groups and learn about the work others did. </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After the round robin, have a wrap up discussion about this topic where you provide students with the opportunity to discuss what they learned from their peers. Maybe another group thought about things differently so there are chances for some interesting compare/contrast questions here.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e6cc7f4a25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e6cc7f4a25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e94af71bf8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e94af71bf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This is an excellent way to get started in research. Basically the class is a small group of researchers working  as a research team and do real research to address questions in biology. The team is made up of undergrads at different levels, along with graduate students and the professor – that’s the vertical integration part. Everyone has a mentor in the course – new undergrads are mentored by experienced undergrads, who are mentored by graduate students, who are mentored by a faculty member, so there is the chain of mentorship to really help everyone become a skilled researcher.</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VIP class might involve field work, lab work, reading scientific journal articles, analyzing data, and generally becoming familiar with protocols and practices of scientific research. So you gain real skills in research.</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You can take this course several times. After the first semester, you can get upper division credit. and continue to work on a long term research program. The research experience you gain will be beneficial for many career paths.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To join a VIP, you would contact the instructor for the one you are interested in, and the first semester you take it, you would sign up for BIOL 2280. This might be listed as amoeba in the course schedule, but it’s the same thing as VIP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e94af71bf8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e94af71bf8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particular project we are working on involves the ecology, physiology, and evolution of big sagebrush.</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Big sagebrush is an iconic foundational species of the American West, and is central to land-use management decisions that drive the economy of the region. The distribution of sagebrush has dramatically diminished in the last 100 years, and is increasingly threatened by climate change, fire, and invasive plants. We are investigating how to enhance sagebrush establishment and conserve and restore these ecosystems.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If you are interested in ecology, conservation, plant biology, field work, etc, I think this could be a great opportunity for you. We have an ongoing field experiment at nearby Sterling Wildlife Management Area, and we also do a lot of work in the greenhouses on campus. The goal is to do research that we can publish in a scientific journal, with all participating students as co-authors.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e6cc7f4a25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e6cc7f4a25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e6cc7f4a25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e6cc7f4a25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Potential discussion questions: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Did you learn anything new from visiting or discussing how different groups approached this guiding question?</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Did other groups think similarly or differently than your group? How so?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How do we as scientists deal with differences in our thinking?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As we have talked about, sagebrush plants are important in their ecosystem but if we disagree on how sampling location can affect sagebrush seed weight what implications could there be for management/restoration efforts?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See below for some potential questions that you could ask students to hold this discussion.</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What is the claim that you and your group developed?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How did your group analyze the data and why?</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Is that method free from errors? Why or why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Does the evidence support your claim?</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Why did your group decide to use that particular evidence?</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Were there other claims your group explored before deciding on your current one? If so, why was that previous claim rejected?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Are there other factors that could be influencing the sagebrush seed weights?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How do you think weather patterns (both in terms of temperature and precipitation quantity) could influence the sagebrush seed weights?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Are the coldest places where sagebrush has the heaviest seeds?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What could be the effect of fires and invasive species play?</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Could there be variation as a result of differing parental plants?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What do you anticipate would be the benefit of heavier seeds? Lighter seeds?</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e6cc7f4a25_0_1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ge6cc7f4a25_0_1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Something that you might recall is that not all individuals in a population are the same and they can vary greatly in their traits. </a:t>
            </a:r>
            <a:endParaRPr/>
          </a:p>
          <a:p>
            <a:pPr indent="-298450" lvl="0" marL="457200" rtl="0" algn="l">
              <a:spcBef>
                <a:spcPts val="0"/>
              </a:spcBef>
              <a:spcAft>
                <a:spcPts val="0"/>
              </a:spcAft>
              <a:buClr>
                <a:schemeClr val="dk1"/>
              </a:buClr>
              <a:buSzPts val="1100"/>
              <a:buChar char="-"/>
            </a:pPr>
            <a:r>
              <a:rPr lang="en"/>
              <a:t>All these snails are the same species, from a single population. </a:t>
            </a:r>
            <a:endParaRPr/>
          </a:p>
          <a:p>
            <a:pPr indent="-298450" lvl="0" marL="457200" rtl="0" algn="l">
              <a:spcBef>
                <a:spcPts val="0"/>
              </a:spcBef>
              <a:spcAft>
                <a:spcPts val="0"/>
              </a:spcAft>
              <a:buClr>
                <a:schemeClr val="dk1"/>
              </a:buClr>
              <a:buSzPts val="1100"/>
              <a:buChar char="-"/>
            </a:pPr>
            <a:r>
              <a:rPr lang="en">
                <a:solidFill>
                  <a:schemeClr val="dk1"/>
                </a:solidFill>
              </a:rPr>
              <a:t>So in our case of looking at sagebrush seed weight - not all individuals will have the same exact seed weight. </a:t>
            </a:r>
            <a:endParaRPr/>
          </a:p>
        </p:txBody>
      </p:sp>
      <p:sp>
        <p:nvSpPr>
          <p:cNvPr id="116" name="Google Shape;116;ge6cc7f4a25_0_1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e6cc7f4a25_0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ge6cc7f4a25_0_1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If you look across many population within a species, you see even more variation</a:t>
            </a:r>
            <a:endParaRPr/>
          </a:p>
        </p:txBody>
      </p:sp>
      <p:sp>
        <p:nvSpPr>
          <p:cNvPr id="123" name="Google Shape;123;ge6cc7f4a25_0_18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e6cc7f4a25_0_1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ge6cc7f4a25_0_19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SzPts val="1100"/>
              <a:buChar char="-"/>
            </a:pPr>
            <a:r>
              <a:rPr lang="en"/>
              <a:t>And </a:t>
            </a:r>
            <a:r>
              <a:rPr lang="en"/>
              <a:t>remember</a:t>
            </a:r>
            <a:r>
              <a:rPr lang="en"/>
              <a:t> that a</a:t>
            </a:r>
            <a:r>
              <a:rPr lang="en"/>
              <a:t> lot of this variation can be inherited, that is it can be passed down from parent to offspring. Variation is typically inherited when it is genetically encoded. So you might have the same eye color as your parent because there is a gene (or many genes) which encodes eye color, and you have the same version of that gene as your parent. Eye color is a trait you can inherit.</a:t>
            </a:r>
            <a:endParaRPr/>
          </a:p>
          <a:p>
            <a:pPr indent="-298450" lvl="0" marL="457200" rtl="0" algn="l">
              <a:spcBef>
                <a:spcPts val="0"/>
              </a:spcBef>
              <a:spcAft>
                <a:spcPts val="0"/>
              </a:spcAft>
              <a:buSzPts val="1100"/>
              <a:buChar char="-"/>
            </a:pPr>
            <a:r>
              <a:t/>
            </a:r>
            <a:endParaRPr/>
          </a:p>
        </p:txBody>
      </p:sp>
      <p:sp>
        <p:nvSpPr>
          <p:cNvPr id="133" name="Google Shape;133;ge6cc7f4a25_0_19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e6cc7f4a25_0_2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ge6cc7f4a25_0_2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rtl="0" algn="l">
              <a:spcBef>
                <a:spcPts val="0"/>
              </a:spcBef>
              <a:spcAft>
                <a:spcPts val="0"/>
              </a:spcAft>
              <a:buSzPts val="1200"/>
              <a:buChar char="-"/>
            </a:pPr>
            <a:r>
              <a:rPr lang="en" sz="1200">
                <a:solidFill>
                  <a:schemeClr val="dk1"/>
                </a:solidFill>
              </a:rPr>
              <a:t>But </a:t>
            </a:r>
            <a:r>
              <a:rPr lang="en" sz="1200">
                <a:solidFill>
                  <a:schemeClr val="dk1"/>
                </a:solidFill>
              </a:rPr>
              <a:t>remember</a:t>
            </a:r>
            <a:r>
              <a:rPr lang="en" sz="1200">
                <a:solidFill>
                  <a:schemeClr val="dk1"/>
                </a:solidFill>
              </a:rPr>
              <a:t> that not all individuals will survive. </a:t>
            </a:r>
            <a:endParaRPr sz="1200">
              <a:solidFill>
                <a:schemeClr val="dk1"/>
              </a:solidFill>
            </a:endParaRPr>
          </a:p>
          <a:p>
            <a:pPr indent="-304800" lvl="0" marL="457200" rtl="0" algn="l">
              <a:spcBef>
                <a:spcPts val="0"/>
              </a:spcBef>
              <a:spcAft>
                <a:spcPts val="0"/>
              </a:spcAft>
              <a:buSzPts val="1200"/>
              <a:buChar char="-"/>
            </a:pPr>
            <a:r>
              <a:rPr lang="en" sz="1200">
                <a:solidFill>
                  <a:schemeClr val="dk1"/>
                </a:solidFill>
              </a:rPr>
              <a:t>There are other organisms out there that want to eat them, or there aren’t enough resources to go around, either way, most of them won’t live long enough to produce their own offspring.</a:t>
            </a:r>
            <a:endParaRPr sz="1200"/>
          </a:p>
          <a:p>
            <a:pPr indent="-304800" lvl="0" marL="457200" rtl="0" algn="l">
              <a:spcBef>
                <a:spcPts val="0"/>
              </a:spcBef>
              <a:spcAft>
                <a:spcPts val="0"/>
              </a:spcAft>
              <a:buSzPts val="1200"/>
              <a:buChar char="-"/>
            </a:pPr>
            <a:r>
              <a:rPr lang="en" sz="1200"/>
              <a:t>So Individuals with advantageous, selected traits </a:t>
            </a:r>
            <a:r>
              <a:rPr b="0" lang="en" sz="1200"/>
              <a:t>have greater survival and produce more offspring. This is the core idea behind Natural Selection. Advantageous traits like camouflage will help you live longer, and if you live longer you can produce more offspring.</a:t>
            </a:r>
            <a:endParaRPr b="0" sz="1200"/>
          </a:p>
          <a:p>
            <a:pPr indent="-298450" lvl="0" marL="457200" rtl="0" algn="l">
              <a:spcBef>
                <a:spcPts val="0"/>
              </a:spcBef>
              <a:spcAft>
                <a:spcPts val="0"/>
              </a:spcAft>
              <a:buClr>
                <a:schemeClr val="dk1"/>
              </a:buClr>
              <a:buSzPts val="1100"/>
              <a:buChar char="-"/>
            </a:pPr>
            <a:r>
              <a:rPr lang="en">
                <a:solidFill>
                  <a:schemeClr val="dk1"/>
                </a:solidFill>
              </a:rPr>
              <a:t>So within our context of looking at sagebrush seed weight, the weight is a trait can influence the survival of the seed itself and influence future generations as well.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And this is something that we are going to explore a little bit more today!</a:t>
            </a:r>
            <a:endParaRPr sz="1200"/>
          </a:p>
        </p:txBody>
      </p:sp>
      <p:sp>
        <p:nvSpPr>
          <p:cNvPr id="140" name="Google Shape;140;ge6cc7f4a25_0_2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e6cc7f4a25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e6cc7f4a25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But first we need to transition our thinking a little bit: for this guiding question we just talked about and did a round robin for (</a:t>
            </a:r>
            <a:r>
              <a:rPr i="1" lang="en" sz="1200">
                <a:solidFill>
                  <a:schemeClr val="dk1"/>
                </a:solidFill>
                <a:latin typeface="Calibri"/>
                <a:ea typeface="Calibri"/>
                <a:cs typeface="Calibri"/>
                <a:sym typeface="Calibri"/>
              </a:rPr>
              <a:t>How does sampling location affect variation in seed weights of Big Sagebrush subspecies?) </a:t>
            </a:r>
            <a:endParaRPr/>
          </a:p>
          <a:p>
            <a:pPr indent="-298450" lvl="0" marL="457200" rtl="0" algn="l">
              <a:spcBef>
                <a:spcPts val="0"/>
              </a:spcBef>
              <a:spcAft>
                <a:spcPts val="0"/>
              </a:spcAft>
              <a:buSzPts val="1100"/>
              <a:buChar char="-"/>
            </a:pPr>
            <a:r>
              <a:rPr lang="en"/>
              <a:t>We looked at it from a population standpoint. </a:t>
            </a:r>
            <a:endParaRPr/>
          </a:p>
          <a:p>
            <a:pPr indent="-298450" lvl="0" marL="457200" rtl="0" algn="l">
              <a:spcBef>
                <a:spcPts val="0"/>
              </a:spcBef>
              <a:spcAft>
                <a:spcPts val="0"/>
              </a:spcAft>
              <a:buSzPts val="1100"/>
              <a:buChar char="-"/>
            </a:pPr>
            <a:r>
              <a:rPr lang="en"/>
              <a:t>At each sampling location an individual sagebrush plant was selected and 10 seeds were collected and weighed. </a:t>
            </a:r>
            <a:endParaRPr/>
          </a:p>
          <a:p>
            <a:pPr indent="-298450" lvl="0" marL="457200" rtl="0" algn="l">
              <a:spcBef>
                <a:spcPts val="0"/>
              </a:spcBef>
              <a:spcAft>
                <a:spcPts val="0"/>
              </a:spcAft>
              <a:buSzPts val="1100"/>
              <a:buChar char="-"/>
            </a:pPr>
            <a:r>
              <a:rPr lang="en"/>
              <a:t>This process was repeated 6-12 times, depending on the sampling location.</a:t>
            </a:r>
            <a:endParaRPr/>
          </a:p>
          <a:p>
            <a:pPr indent="-298450" lvl="0" marL="457200" rtl="0" algn="l">
              <a:spcBef>
                <a:spcPts val="0"/>
              </a:spcBef>
              <a:spcAft>
                <a:spcPts val="0"/>
              </a:spcAft>
              <a:buSzPts val="1100"/>
              <a:buChar char="-"/>
            </a:pPr>
            <a:r>
              <a:rPr lang="en"/>
              <a:t>For each location, the weights were then averaged: this is the seed weight data that you used for the guiding question we just looked at.</a:t>
            </a:r>
            <a:endParaRPr/>
          </a:p>
          <a:p>
            <a:pPr indent="0" lvl="0" marL="0" rtl="0" algn="l">
              <a:spcBef>
                <a:spcPts val="0"/>
              </a:spcBef>
              <a:spcAft>
                <a:spcPts val="0"/>
              </a:spcAft>
              <a:buNone/>
            </a:pPr>
            <a:r>
              <a:rPr lang="en"/>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e6cc7f4a25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e6cc7f4a25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Now we are going to transition to looking at a more individual approach within the sampling locations.</a:t>
            </a:r>
            <a:endParaRPr/>
          </a:p>
          <a:p>
            <a:pPr indent="-298450" lvl="0" marL="457200" rtl="0" algn="l">
              <a:spcBef>
                <a:spcPts val="0"/>
              </a:spcBef>
              <a:spcAft>
                <a:spcPts val="0"/>
              </a:spcAft>
              <a:buSzPts val="1100"/>
              <a:buChar char="-"/>
            </a:pPr>
            <a:r>
              <a:rPr lang="en"/>
              <a:t>With a more individual approach 10 seeds were still collected and weighed. </a:t>
            </a:r>
            <a:endParaRPr/>
          </a:p>
          <a:p>
            <a:pPr indent="-298450" lvl="0" marL="457200" rtl="0" algn="l">
              <a:spcBef>
                <a:spcPts val="0"/>
              </a:spcBef>
              <a:spcAft>
                <a:spcPts val="0"/>
              </a:spcAft>
              <a:buSzPts val="1100"/>
              <a:buChar char="-"/>
            </a:pPr>
            <a:r>
              <a:rPr lang="en"/>
              <a:t>This was repeated 6-12 times depending on the sampling location. </a:t>
            </a:r>
            <a:endParaRPr/>
          </a:p>
          <a:p>
            <a:pPr indent="-298450" lvl="0" marL="457200" rtl="0" algn="l">
              <a:spcBef>
                <a:spcPts val="0"/>
              </a:spcBef>
              <a:spcAft>
                <a:spcPts val="0"/>
              </a:spcAft>
              <a:buSzPts val="1100"/>
              <a:buChar char="-"/>
            </a:pPr>
            <a:r>
              <a:rPr lang="en"/>
              <a:t>But this time we are not going to average the seed weights, instead we are keeping the seed weight data as it is and we will be looking at multiple individual weights from 3 different sampling locations.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6cc7f4a2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e6cc7f4a2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5" name="Shape 95"/>
        <p:cNvGrpSpPr/>
        <p:nvPr/>
      </p:nvGrpSpPr>
      <p:grpSpPr>
        <a:xfrm>
          <a:off x="0" y="0"/>
          <a:ext cx="0" cy="0"/>
          <a:chOff x="0" y="0"/>
          <a:chExt cx="0" cy="0"/>
        </a:xfrm>
      </p:grpSpPr>
      <p:sp>
        <p:nvSpPr>
          <p:cNvPr id="96" name="Google Shape;96;p25"/>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7" name="Google Shape;97;p25"/>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1200"/>
              </a:spcBef>
              <a:spcAft>
                <a:spcPts val="0"/>
              </a:spcAft>
              <a:buClr>
                <a:schemeClr val="dk1"/>
              </a:buClr>
              <a:buSzPts val="1800"/>
              <a:buChar char="○"/>
              <a:defRPr/>
            </a:lvl2pPr>
            <a:lvl3pPr indent="-342900" lvl="2" marL="1371600" rtl="0" algn="l">
              <a:spcBef>
                <a:spcPts val="1200"/>
              </a:spcBef>
              <a:spcAft>
                <a:spcPts val="0"/>
              </a:spcAft>
              <a:buClr>
                <a:schemeClr val="dk1"/>
              </a:buClr>
              <a:buSzPts val="1800"/>
              <a:buChar char="■"/>
              <a:defRPr/>
            </a:lvl3pPr>
            <a:lvl4pPr indent="-342900" lvl="3" marL="1828800" rtl="0" algn="l">
              <a:spcBef>
                <a:spcPts val="1200"/>
              </a:spcBef>
              <a:spcAft>
                <a:spcPts val="0"/>
              </a:spcAft>
              <a:buClr>
                <a:schemeClr val="dk1"/>
              </a:buClr>
              <a:buSzPts val="1800"/>
              <a:buChar char="●"/>
              <a:defRPr/>
            </a:lvl4pPr>
            <a:lvl5pPr indent="-342900" lvl="4" marL="2286000" rtl="0" algn="l">
              <a:spcBef>
                <a:spcPts val="1200"/>
              </a:spcBef>
              <a:spcAft>
                <a:spcPts val="0"/>
              </a:spcAft>
              <a:buClr>
                <a:schemeClr val="dk1"/>
              </a:buClr>
              <a:buSzPts val="1800"/>
              <a:buChar char="○"/>
              <a:defRPr/>
            </a:lvl5pPr>
            <a:lvl6pPr indent="-342900" lvl="5" marL="2743200" rtl="0" algn="l">
              <a:spcBef>
                <a:spcPts val="120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98" name="Google Shape;98;p25"/>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9" name="Google Shape;99;p25"/>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25"/>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A2C4C9"/>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7.png"/><Relationship Id="rId4"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11.jpg"/><Relationship Id="rId4" Type="http://schemas.openxmlformats.org/officeDocument/2006/relationships/image" Target="../media/image6.jpg"/><Relationship Id="rId5" Type="http://schemas.openxmlformats.org/officeDocument/2006/relationships/image" Target="../media/image3.jpg"/><Relationship Id="rId6"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Round Robin</a:t>
            </a:r>
            <a:endParaRPr b="1">
              <a:latin typeface="Trebuchet MS"/>
              <a:ea typeface="Trebuchet MS"/>
              <a:cs typeface="Trebuchet MS"/>
              <a:sym typeface="Trebuchet MS"/>
            </a:endParaRPr>
          </a:p>
        </p:txBody>
      </p:sp>
      <p:sp>
        <p:nvSpPr>
          <p:cNvPr id="106" name="Google Shape;106;p26"/>
          <p:cNvSpPr txBox="1"/>
          <p:nvPr/>
        </p:nvSpPr>
        <p:spPr>
          <a:xfrm>
            <a:off x="697650" y="1210775"/>
            <a:ext cx="7563900" cy="26781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Trebuchet MS"/>
              <a:buChar char="●"/>
            </a:pPr>
            <a:r>
              <a:rPr lang="en" sz="1800">
                <a:latin typeface="Trebuchet MS"/>
                <a:ea typeface="Trebuchet MS"/>
                <a:cs typeface="Trebuchet MS"/>
                <a:sym typeface="Trebuchet MS"/>
              </a:rPr>
              <a:t>Share your arguments with your classmates!</a:t>
            </a:r>
            <a:endParaRPr sz="1800">
              <a:latin typeface="Trebuchet MS"/>
              <a:ea typeface="Trebuchet MS"/>
              <a:cs typeface="Trebuchet MS"/>
              <a:sym typeface="Trebuchet MS"/>
            </a:endParaRPr>
          </a:p>
          <a:p>
            <a:pPr indent="-342900" lvl="0" marL="457200" rtl="0" algn="l">
              <a:spcBef>
                <a:spcPts val="0"/>
              </a:spcBef>
              <a:spcAft>
                <a:spcPts val="0"/>
              </a:spcAft>
              <a:buSzPts val="1800"/>
              <a:buFont typeface="Trebuchet MS"/>
              <a:buChar char="●"/>
            </a:pPr>
            <a:r>
              <a:rPr lang="en" sz="1800">
                <a:latin typeface="Trebuchet MS"/>
                <a:ea typeface="Trebuchet MS"/>
                <a:cs typeface="Trebuchet MS"/>
                <a:sym typeface="Trebuchet MS"/>
              </a:rPr>
              <a:t>Things to think about: </a:t>
            </a:r>
            <a:endParaRPr sz="1800">
              <a:latin typeface="Trebuchet MS"/>
              <a:ea typeface="Trebuchet MS"/>
              <a:cs typeface="Trebuchet MS"/>
              <a:sym typeface="Trebuchet MS"/>
            </a:endParaRPr>
          </a:p>
          <a:p>
            <a:pPr indent="-342900" lvl="1" marL="914400" rtl="0" algn="l">
              <a:spcBef>
                <a:spcPts val="0"/>
              </a:spcBef>
              <a:spcAft>
                <a:spcPts val="0"/>
              </a:spcAft>
              <a:buSzPts val="1800"/>
              <a:buFont typeface="Trebuchet MS"/>
              <a:buChar char="○"/>
            </a:pPr>
            <a:r>
              <a:rPr lang="en" sz="1800">
                <a:latin typeface="Trebuchet MS"/>
                <a:ea typeface="Trebuchet MS"/>
                <a:cs typeface="Trebuchet MS"/>
                <a:sym typeface="Trebuchet MS"/>
              </a:rPr>
              <a:t>How did they analyze the data? Why?</a:t>
            </a:r>
            <a:endParaRPr sz="1800">
              <a:latin typeface="Trebuchet MS"/>
              <a:ea typeface="Trebuchet MS"/>
              <a:cs typeface="Trebuchet MS"/>
              <a:sym typeface="Trebuchet MS"/>
            </a:endParaRPr>
          </a:p>
          <a:p>
            <a:pPr indent="-342900" lvl="2" marL="1371600" rtl="0" algn="l">
              <a:spcBef>
                <a:spcPts val="0"/>
              </a:spcBef>
              <a:spcAft>
                <a:spcPts val="0"/>
              </a:spcAft>
              <a:buSzPts val="1800"/>
              <a:buFont typeface="Trebuchet MS"/>
              <a:buChar char="■"/>
            </a:pPr>
            <a:r>
              <a:rPr lang="en" sz="1800">
                <a:latin typeface="Trebuchet MS"/>
                <a:ea typeface="Trebuchet MS"/>
                <a:cs typeface="Trebuchet MS"/>
                <a:sym typeface="Trebuchet MS"/>
              </a:rPr>
              <a:t>Do you agree with that method, why or why not?</a:t>
            </a:r>
            <a:endParaRPr sz="1800">
              <a:latin typeface="Trebuchet MS"/>
              <a:ea typeface="Trebuchet MS"/>
              <a:cs typeface="Trebuchet MS"/>
              <a:sym typeface="Trebuchet MS"/>
            </a:endParaRPr>
          </a:p>
          <a:p>
            <a:pPr indent="-342900" lvl="1" marL="914400" rtl="0" algn="l">
              <a:spcBef>
                <a:spcPts val="0"/>
              </a:spcBef>
              <a:spcAft>
                <a:spcPts val="0"/>
              </a:spcAft>
              <a:buSzPts val="1800"/>
              <a:buFont typeface="Trebuchet MS"/>
              <a:buChar char="○"/>
            </a:pPr>
            <a:r>
              <a:rPr lang="en" sz="1800">
                <a:latin typeface="Trebuchet MS"/>
                <a:ea typeface="Trebuchet MS"/>
                <a:cs typeface="Trebuchet MS"/>
                <a:sym typeface="Trebuchet MS"/>
              </a:rPr>
              <a:t>Does their evidence support the claim?</a:t>
            </a:r>
            <a:endParaRPr sz="1800">
              <a:latin typeface="Trebuchet MS"/>
              <a:ea typeface="Trebuchet MS"/>
              <a:cs typeface="Trebuchet MS"/>
              <a:sym typeface="Trebuchet MS"/>
            </a:endParaRPr>
          </a:p>
          <a:p>
            <a:pPr indent="-342900" lvl="1" marL="914400" rtl="0" algn="l">
              <a:spcBef>
                <a:spcPts val="0"/>
              </a:spcBef>
              <a:spcAft>
                <a:spcPts val="0"/>
              </a:spcAft>
              <a:buSzPts val="1800"/>
              <a:buFont typeface="Trebuchet MS"/>
              <a:buChar char="○"/>
            </a:pPr>
            <a:r>
              <a:rPr lang="en" sz="1800">
                <a:latin typeface="Trebuchet MS"/>
                <a:ea typeface="Trebuchet MS"/>
                <a:cs typeface="Trebuchet MS"/>
                <a:sym typeface="Trebuchet MS"/>
              </a:rPr>
              <a:t>Does their reasoning connect the evidence to the claim?</a:t>
            </a:r>
            <a:endParaRPr sz="1800">
              <a:latin typeface="Trebuchet MS"/>
              <a:ea typeface="Trebuchet MS"/>
              <a:cs typeface="Trebuchet MS"/>
              <a:sym typeface="Trebuchet MS"/>
            </a:endParaRPr>
          </a:p>
          <a:p>
            <a:pPr indent="-342900" lvl="1" marL="914400" rtl="0" algn="l">
              <a:spcBef>
                <a:spcPts val="0"/>
              </a:spcBef>
              <a:spcAft>
                <a:spcPts val="0"/>
              </a:spcAft>
              <a:buSzPts val="1800"/>
              <a:buFont typeface="Trebuchet MS"/>
              <a:buChar char="○"/>
            </a:pPr>
            <a:r>
              <a:rPr lang="en" sz="1800">
                <a:latin typeface="Trebuchet MS"/>
                <a:ea typeface="Trebuchet MS"/>
                <a:cs typeface="Trebuchet MS"/>
                <a:sym typeface="Trebuchet MS"/>
              </a:rPr>
              <a:t>Are there other factors that they did/didn’t consider?</a:t>
            </a:r>
            <a:endParaRPr sz="1800">
              <a:latin typeface="Trebuchet MS"/>
              <a:ea typeface="Trebuchet MS"/>
              <a:cs typeface="Trebuchet MS"/>
              <a:sym typeface="Trebuchet MS"/>
            </a:endParaRPr>
          </a:p>
          <a:p>
            <a:pPr indent="-342900" lvl="1" marL="914400" rtl="0" algn="l">
              <a:spcBef>
                <a:spcPts val="0"/>
              </a:spcBef>
              <a:spcAft>
                <a:spcPts val="0"/>
              </a:spcAft>
              <a:buSzPts val="1800"/>
              <a:buFont typeface="Trebuchet MS"/>
              <a:buChar char="○"/>
            </a:pPr>
            <a:r>
              <a:rPr lang="en" sz="1800">
                <a:latin typeface="Trebuchet MS"/>
                <a:ea typeface="Trebuchet MS"/>
                <a:cs typeface="Trebuchet MS"/>
                <a:sym typeface="Trebuchet MS"/>
              </a:rPr>
              <a:t>How was their approach similar/different to your groups?</a:t>
            </a:r>
            <a:endParaRPr sz="1800">
              <a:latin typeface="Trebuchet MS"/>
              <a:ea typeface="Trebuchet MS"/>
              <a:cs typeface="Trebuchet MS"/>
              <a:sym typeface="Trebuchet MS"/>
            </a:endParaRPr>
          </a:p>
          <a:p>
            <a:pPr indent="0" lvl="0" marL="0" rtl="0" algn="l">
              <a:spcBef>
                <a:spcPts val="0"/>
              </a:spcBef>
              <a:spcAft>
                <a:spcPts val="0"/>
              </a:spcAft>
              <a:buNone/>
            </a:pPr>
            <a:r>
              <a:t/>
            </a:r>
            <a:endParaRPr sz="1800">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5"/>
          <p:cNvSpPr txBox="1"/>
          <p:nvPr>
            <p:ph type="title"/>
          </p:nvPr>
        </p:nvSpPr>
        <p:spPr>
          <a:xfrm>
            <a:off x="311700" y="248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solidFill>
                  <a:srgbClr val="FF0000"/>
                </a:solidFill>
              </a:rPr>
              <a:t>Explore the Data!</a:t>
            </a:r>
            <a:endParaRPr>
              <a:solidFill>
                <a:srgbClr val="FF0000"/>
              </a:solidFill>
            </a:endParaRPr>
          </a:p>
          <a:p>
            <a:pPr indent="0" lvl="0" marL="0" rtl="0" algn="ctr">
              <a:spcBef>
                <a:spcPts val="0"/>
              </a:spcBef>
              <a:spcAft>
                <a:spcPts val="0"/>
              </a:spcAft>
              <a:buNone/>
            </a:pPr>
            <a:r>
              <a:rPr i="1" lang="en" sz="2355">
                <a:solidFill>
                  <a:srgbClr val="FF0000"/>
                </a:solidFill>
              </a:rPr>
              <a:t>(see handouts for full data)</a:t>
            </a:r>
            <a:endParaRPr i="1" sz="2355">
              <a:solidFill>
                <a:srgbClr val="FF0000"/>
              </a:solidFill>
            </a:endParaRPr>
          </a:p>
        </p:txBody>
      </p:sp>
      <p:pic>
        <p:nvPicPr>
          <p:cNvPr id="188" name="Google Shape;188;p35"/>
          <p:cNvPicPr preferRelativeResize="0"/>
          <p:nvPr/>
        </p:nvPicPr>
        <p:blipFill>
          <a:blip r:embed="rId3">
            <a:alphaModFix/>
          </a:blip>
          <a:stretch>
            <a:fillRect/>
          </a:stretch>
        </p:blipFill>
        <p:spPr>
          <a:xfrm>
            <a:off x="1575075" y="1249400"/>
            <a:ext cx="6140175" cy="36103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2500">
                <a:latin typeface="Trebuchet MS"/>
                <a:ea typeface="Trebuchet MS"/>
                <a:cs typeface="Trebuchet MS"/>
                <a:sym typeface="Trebuchet MS"/>
              </a:rPr>
              <a:t>Vertically Integrated Project course (</a:t>
            </a:r>
            <a:r>
              <a:rPr b="1" lang="en" sz="2500">
                <a:latin typeface="Trebuchet MS"/>
                <a:ea typeface="Trebuchet MS"/>
                <a:cs typeface="Trebuchet MS"/>
                <a:sym typeface="Trebuchet MS"/>
              </a:rPr>
              <a:t>VIP</a:t>
            </a:r>
            <a:r>
              <a:rPr b="1" lang="en" sz="2500">
                <a:latin typeface="Trebuchet MS"/>
                <a:ea typeface="Trebuchet MS"/>
                <a:cs typeface="Trebuchet MS"/>
                <a:sym typeface="Trebuchet MS"/>
              </a:rPr>
              <a:t>)</a:t>
            </a:r>
            <a:endParaRPr b="1" sz="2500">
              <a:latin typeface="Trebuchet MS"/>
              <a:ea typeface="Trebuchet MS"/>
              <a:cs typeface="Trebuchet MS"/>
              <a:sym typeface="Trebuchet MS"/>
            </a:endParaRPr>
          </a:p>
        </p:txBody>
      </p:sp>
      <p:sp>
        <p:nvSpPr>
          <p:cNvPr id="194" name="Google Shape;194;p36"/>
          <p:cNvSpPr txBox="1"/>
          <p:nvPr>
            <p:ph idx="1" type="body"/>
          </p:nvPr>
        </p:nvSpPr>
        <p:spPr>
          <a:xfrm>
            <a:off x="311700" y="1152475"/>
            <a:ext cx="3888600" cy="3686400"/>
          </a:xfrm>
          <a:prstGeom prst="rect">
            <a:avLst/>
          </a:prstGeom>
        </p:spPr>
        <p:txBody>
          <a:bodyPr anchorCtr="0" anchor="t" bIns="91425" lIns="91425" spcFirstLastPara="1" rIns="91425" wrap="square" tIns="91425">
            <a:normAutofit/>
          </a:bodyPr>
          <a:lstStyle/>
          <a:p>
            <a:pPr indent="0" lvl="0" marL="0" rtl="0" algn="l">
              <a:lnSpc>
                <a:spcPct val="90000"/>
              </a:lnSpc>
              <a:spcBef>
                <a:spcPts val="1000"/>
              </a:spcBef>
              <a:spcAft>
                <a:spcPts val="0"/>
              </a:spcAft>
              <a:buClr>
                <a:schemeClr val="dk1"/>
              </a:buClr>
              <a:buSzPts val="1100"/>
              <a:buFont typeface="Arial"/>
              <a:buNone/>
            </a:pPr>
            <a:r>
              <a:rPr lang="en" sz="1900">
                <a:solidFill>
                  <a:schemeClr val="dk1"/>
                </a:solidFill>
                <a:latin typeface="Trebuchet MS"/>
                <a:ea typeface="Trebuchet MS"/>
                <a:cs typeface="Trebuchet MS"/>
                <a:sym typeface="Trebuchet MS"/>
              </a:rPr>
              <a:t>•All levels of undergrads, Prereq Biol 1101</a:t>
            </a:r>
            <a:endParaRPr sz="1900">
              <a:solidFill>
                <a:schemeClr val="dk1"/>
              </a:solidFill>
              <a:latin typeface="Trebuchet MS"/>
              <a:ea typeface="Trebuchet MS"/>
              <a:cs typeface="Trebuchet MS"/>
              <a:sym typeface="Trebuchet MS"/>
            </a:endParaRPr>
          </a:p>
          <a:p>
            <a:pPr indent="0" lvl="0" marL="0" rtl="0" algn="l">
              <a:lnSpc>
                <a:spcPct val="90000"/>
              </a:lnSpc>
              <a:spcBef>
                <a:spcPts val="1000"/>
              </a:spcBef>
              <a:spcAft>
                <a:spcPts val="0"/>
              </a:spcAft>
              <a:buClr>
                <a:schemeClr val="dk1"/>
              </a:buClr>
              <a:buSzPts val="1100"/>
              <a:buFont typeface="Arial"/>
              <a:buNone/>
            </a:pPr>
            <a:r>
              <a:rPr lang="en" sz="1900">
                <a:solidFill>
                  <a:schemeClr val="dk1"/>
                </a:solidFill>
                <a:latin typeface="Trebuchet MS"/>
                <a:ea typeface="Trebuchet MS"/>
                <a:cs typeface="Trebuchet MS"/>
                <a:sym typeface="Trebuchet MS"/>
              </a:rPr>
              <a:t>•Can be taken multiple times</a:t>
            </a:r>
            <a:endParaRPr sz="1900">
              <a:solidFill>
                <a:schemeClr val="dk1"/>
              </a:solidFill>
              <a:latin typeface="Trebuchet MS"/>
              <a:ea typeface="Trebuchet MS"/>
              <a:cs typeface="Trebuchet MS"/>
              <a:sym typeface="Trebuchet MS"/>
            </a:endParaRPr>
          </a:p>
          <a:p>
            <a:pPr indent="0" lvl="0" marL="0" rtl="0" algn="l">
              <a:lnSpc>
                <a:spcPct val="90000"/>
              </a:lnSpc>
              <a:spcBef>
                <a:spcPts val="1000"/>
              </a:spcBef>
              <a:spcAft>
                <a:spcPts val="0"/>
              </a:spcAft>
              <a:buClr>
                <a:schemeClr val="dk1"/>
              </a:buClr>
              <a:buSzPts val="1100"/>
              <a:buFont typeface="Arial"/>
              <a:buNone/>
            </a:pPr>
            <a:r>
              <a:rPr lang="en" sz="1900">
                <a:solidFill>
                  <a:schemeClr val="dk1"/>
                </a:solidFill>
                <a:latin typeface="Trebuchet MS"/>
                <a:ea typeface="Trebuchet MS"/>
                <a:cs typeface="Trebuchet MS"/>
                <a:sym typeface="Trebuchet MS"/>
              </a:rPr>
              <a:t>•BIOL 2280 VIP/AMOEBA/ Mentored Research Alliance</a:t>
            </a:r>
            <a:endParaRPr sz="1900">
              <a:solidFill>
                <a:schemeClr val="dk1"/>
              </a:solidFill>
              <a:latin typeface="Trebuchet MS"/>
              <a:ea typeface="Trebuchet MS"/>
              <a:cs typeface="Trebuchet MS"/>
              <a:sym typeface="Trebuchet MS"/>
            </a:endParaRPr>
          </a:p>
          <a:p>
            <a:pPr indent="0" lvl="0" marL="0" rtl="0" algn="l">
              <a:spcBef>
                <a:spcPts val="0"/>
              </a:spcBef>
              <a:spcAft>
                <a:spcPts val="1200"/>
              </a:spcAft>
              <a:buNone/>
            </a:pPr>
            <a:r>
              <a:t/>
            </a:r>
            <a:endParaRPr/>
          </a:p>
        </p:txBody>
      </p:sp>
      <p:pic>
        <p:nvPicPr>
          <p:cNvPr id="195" name="Google Shape;195;p36"/>
          <p:cNvPicPr preferRelativeResize="0"/>
          <p:nvPr/>
        </p:nvPicPr>
        <p:blipFill>
          <a:blip r:embed="rId3">
            <a:alphaModFix/>
          </a:blip>
          <a:stretch>
            <a:fillRect/>
          </a:stretch>
        </p:blipFill>
        <p:spPr>
          <a:xfrm>
            <a:off x="5903625" y="1819175"/>
            <a:ext cx="3089650" cy="3019576"/>
          </a:xfrm>
          <a:prstGeom prst="rect">
            <a:avLst/>
          </a:prstGeom>
          <a:noFill/>
          <a:ln>
            <a:noFill/>
          </a:ln>
        </p:spPr>
      </p:pic>
      <p:pic>
        <p:nvPicPr>
          <p:cNvPr id="196" name="Google Shape;196;p36"/>
          <p:cNvPicPr preferRelativeResize="0"/>
          <p:nvPr/>
        </p:nvPicPr>
        <p:blipFill>
          <a:blip r:embed="rId4">
            <a:alphaModFix/>
          </a:blip>
          <a:stretch>
            <a:fillRect/>
          </a:stretch>
        </p:blipFill>
        <p:spPr>
          <a:xfrm>
            <a:off x="3971847" y="2500225"/>
            <a:ext cx="1752075" cy="2338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2500">
                <a:latin typeface="Trebuchet MS"/>
                <a:ea typeface="Trebuchet MS"/>
                <a:cs typeface="Trebuchet MS"/>
                <a:sym typeface="Trebuchet MS"/>
              </a:rPr>
              <a:t>Sagebrush VIP</a:t>
            </a:r>
            <a:endParaRPr b="1" sz="2500">
              <a:latin typeface="Trebuchet MS"/>
              <a:ea typeface="Trebuchet MS"/>
              <a:cs typeface="Trebuchet MS"/>
              <a:sym typeface="Trebuchet MS"/>
            </a:endParaRPr>
          </a:p>
        </p:txBody>
      </p:sp>
      <p:sp>
        <p:nvSpPr>
          <p:cNvPr id="202" name="Google Shape;202;p37"/>
          <p:cNvSpPr txBox="1"/>
          <p:nvPr>
            <p:ph idx="1" type="body"/>
          </p:nvPr>
        </p:nvSpPr>
        <p:spPr>
          <a:xfrm>
            <a:off x="311700" y="1152475"/>
            <a:ext cx="6107100" cy="3416400"/>
          </a:xfrm>
          <a:prstGeom prst="rect">
            <a:avLst/>
          </a:prstGeom>
        </p:spPr>
        <p:txBody>
          <a:bodyPr anchorCtr="0" anchor="t" bIns="91425" lIns="91425" spcFirstLastPara="1" rIns="91425" wrap="square" tIns="91425">
            <a:normAutofit/>
          </a:bodyPr>
          <a:lstStyle/>
          <a:p>
            <a:pPr indent="-342900" lvl="0" marL="457200" rtl="0" algn="l">
              <a:lnSpc>
                <a:spcPct val="90000"/>
              </a:lnSpc>
              <a:spcBef>
                <a:spcPts val="100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Team research (undergrads, grad students and faculty)</a:t>
            </a:r>
            <a:endParaRPr>
              <a:solidFill>
                <a:schemeClr val="dk1"/>
              </a:solidFill>
              <a:latin typeface="Trebuchet MS"/>
              <a:ea typeface="Trebuchet MS"/>
              <a:cs typeface="Trebuchet MS"/>
              <a:sym typeface="Trebuchet MS"/>
            </a:endParaRPr>
          </a:p>
          <a:p>
            <a:pPr indent="-342900" lvl="0" marL="457200" rtl="0" algn="l">
              <a:lnSpc>
                <a:spcPct val="90000"/>
              </a:lnSpc>
              <a:spcBef>
                <a:spcPts val="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Address real questions in biology!</a:t>
            </a:r>
            <a:endParaRPr>
              <a:solidFill>
                <a:schemeClr val="dk1"/>
              </a:solidFill>
              <a:latin typeface="Trebuchet MS"/>
              <a:ea typeface="Trebuchet MS"/>
              <a:cs typeface="Trebuchet MS"/>
              <a:sym typeface="Trebuchet MS"/>
            </a:endParaRPr>
          </a:p>
          <a:p>
            <a:pPr indent="-342900" lvl="0" marL="457200" rtl="0" algn="l">
              <a:lnSpc>
                <a:spcPct val="90000"/>
              </a:lnSpc>
              <a:spcBef>
                <a:spcPts val="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Ecology, physiology, evolution of big sagebrush</a:t>
            </a:r>
            <a:endParaRPr>
              <a:solidFill>
                <a:schemeClr val="dk1"/>
              </a:solidFill>
              <a:latin typeface="Trebuchet MS"/>
              <a:ea typeface="Trebuchet MS"/>
              <a:cs typeface="Trebuchet MS"/>
              <a:sym typeface="Trebuchet MS"/>
            </a:endParaRPr>
          </a:p>
          <a:p>
            <a:pPr indent="-342900" lvl="0" marL="457200" rtl="0" algn="l">
              <a:lnSpc>
                <a:spcPct val="90000"/>
              </a:lnSpc>
              <a:spcBef>
                <a:spcPts val="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Ongoing field experiment at Sterling Wildlife Management Area</a:t>
            </a:r>
            <a:endParaRPr>
              <a:solidFill>
                <a:schemeClr val="dk1"/>
              </a:solidFill>
              <a:latin typeface="Trebuchet MS"/>
              <a:ea typeface="Trebuchet MS"/>
              <a:cs typeface="Trebuchet MS"/>
              <a:sym typeface="Trebuchet MS"/>
            </a:endParaRPr>
          </a:p>
          <a:p>
            <a:pPr indent="-342900" lvl="0" marL="457200" rtl="0" algn="l">
              <a:lnSpc>
                <a:spcPct val="90000"/>
              </a:lnSpc>
              <a:spcBef>
                <a:spcPts val="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Greenhouse experiments</a:t>
            </a:r>
            <a:endParaRPr>
              <a:solidFill>
                <a:schemeClr val="dk1"/>
              </a:solidFill>
              <a:latin typeface="Trebuchet MS"/>
              <a:ea typeface="Trebuchet MS"/>
              <a:cs typeface="Trebuchet MS"/>
              <a:sym typeface="Trebuchet MS"/>
            </a:endParaRPr>
          </a:p>
          <a:p>
            <a:pPr indent="-342900" lvl="0" marL="457200" rtl="0" algn="l">
              <a:lnSpc>
                <a:spcPct val="90000"/>
              </a:lnSpc>
              <a:spcBef>
                <a:spcPts val="0"/>
              </a:spcBef>
              <a:spcAft>
                <a:spcPts val="0"/>
              </a:spcAft>
              <a:buClr>
                <a:schemeClr val="dk1"/>
              </a:buClr>
              <a:buSzPts val="1800"/>
              <a:buFont typeface="Trebuchet MS"/>
              <a:buChar char="●"/>
            </a:pPr>
            <a:r>
              <a:rPr lang="en">
                <a:solidFill>
                  <a:schemeClr val="dk1"/>
                </a:solidFill>
                <a:latin typeface="Trebuchet MS"/>
                <a:ea typeface="Trebuchet MS"/>
                <a:cs typeface="Trebuchet MS"/>
                <a:sym typeface="Trebuchet MS"/>
              </a:rPr>
              <a:t>Publish a paper together???</a:t>
            </a:r>
            <a:endParaRPr>
              <a:solidFill>
                <a:schemeClr val="dk1"/>
              </a:solidFill>
              <a:latin typeface="Trebuchet MS"/>
              <a:ea typeface="Trebuchet MS"/>
              <a:cs typeface="Trebuchet MS"/>
              <a:sym typeface="Trebuchet MS"/>
            </a:endParaRPr>
          </a:p>
          <a:p>
            <a:pPr indent="0" lvl="0" marL="0" rtl="0" algn="l">
              <a:spcBef>
                <a:spcPts val="0"/>
              </a:spcBef>
              <a:spcAft>
                <a:spcPts val="1200"/>
              </a:spcAft>
              <a:buNone/>
            </a:pPr>
            <a:r>
              <a:t/>
            </a:r>
            <a:endParaRPr>
              <a:latin typeface="Trebuchet MS"/>
              <a:ea typeface="Trebuchet MS"/>
              <a:cs typeface="Trebuchet MS"/>
              <a:sym typeface="Trebuchet MS"/>
            </a:endParaRPr>
          </a:p>
        </p:txBody>
      </p:sp>
      <p:pic>
        <p:nvPicPr>
          <p:cNvPr id="203" name="Google Shape;203;p37"/>
          <p:cNvPicPr preferRelativeResize="0"/>
          <p:nvPr/>
        </p:nvPicPr>
        <p:blipFill>
          <a:blip r:embed="rId3">
            <a:alphaModFix/>
          </a:blip>
          <a:stretch>
            <a:fillRect/>
          </a:stretch>
        </p:blipFill>
        <p:spPr>
          <a:xfrm>
            <a:off x="6418800" y="1447963"/>
            <a:ext cx="2117825" cy="28254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8"/>
          <p:cNvSpPr txBox="1"/>
          <p:nvPr>
            <p:ph type="title"/>
          </p:nvPr>
        </p:nvSpPr>
        <p:spPr>
          <a:xfrm>
            <a:off x="311700" y="2918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latin typeface="Trebuchet MS"/>
                <a:ea typeface="Trebuchet MS"/>
                <a:cs typeface="Trebuchet MS"/>
                <a:sym typeface="Trebuchet MS"/>
              </a:rPr>
              <a:t>Some pictures from a VIP Course Field Day at Sterling Common Garden!</a:t>
            </a:r>
            <a:endParaRPr>
              <a:latin typeface="Trebuchet MS"/>
              <a:ea typeface="Trebuchet MS"/>
              <a:cs typeface="Trebuchet MS"/>
              <a:sym typeface="Trebuchet MS"/>
            </a:endParaRPr>
          </a:p>
        </p:txBody>
      </p:sp>
      <p:pic>
        <p:nvPicPr>
          <p:cNvPr id="209" name="Google Shape;209;p38"/>
          <p:cNvPicPr preferRelativeResize="0"/>
          <p:nvPr/>
        </p:nvPicPr>
        <p:blipFill>
          <a:blip r:embed="rId3">
            <a:alphaModFix/>
          </a:blip>
          <a:stretch>
            <a:fillRect/>
          </a:stretch>
        </p:blipFill>
        <p:spPr>
          <a:xfrm>
            <a:off x="250900" y="1170975"/>
            <a:ext cx="2610651" cy="3480873"/>
          </a:xfrm>
          <a:prstGeom prst="rect">
            <a:avLst/>
          </a:prstGeom>
          <a:noFill/>
          <a:ln>
            <a:noFill/>
          </a:ln>
        </p:spPr>
      </p:pic>
      <p:pic>
        <p:nvPicPr>
          <p:cNvPr id="210" name="Google Shape;210;p38"/>
          <p:cNvPicPr preferRelativeResize="0"/>
          <p:nvPr/>
        </p:nvPicPr>
        <p:blipFill>
          <a:blip r:embed="rId4">
            <a:alphaModFix/>
          </a:blip>
          <a:stretch>
            <a:fillRect/>
          </a:stretch>
        </p:blipFill>
        <p:spPr>
          <a:xfrm>
            <a:off x="2718475" y="1301750"/>
            <a:ext cx="2118601" cy="2824801"/>
          </a:xfrm>
          <a:prstGeom prst="rect">
            <a:avLst/>
          </a:prstGeom>
          <a:noFill/>
          <a:ln>
            <a:noFill/>
          </a:ln>
        </p:spPr>
      </p:pic>
      <p:pic>
        <p:nvPicPr>
          <p:cNvPr id="211" name="Google Shape;211;p38"/>
          <p:cNvPicPr preferRelativeResize="0"/>
          <p:nvPr/>
        </p:nvPicPr>
        <p:blipFill>
          <a:blip r:embed="rId5">
            <a:alphaModFix/>
          </a:blip>
          <a:stretch>
            <a:fillRect/>
          </a:stretch>
        </p:blipFill>
        <p:spPr>
          <a:xfrm>
            <a:off x="4572000" y="2331000"/>
            <a:ext cx="2027900" cy="2703877"/>
          </a:xfrm>
          <a:prstGeom prst="rect">
            <a:avLst/>
          </a:prstGeom>
          <a:noFill/>
          <a:ln>
            <a:noFill/>
          </a:ln>
        </p:spPr>
      </p:pic>
      <p:pic>
        <p:nvPicPr>
          <p:cNvPr id="212" name="Google Shape;212;p38"/>
          <p:cNvPicPr preferRelativeResize="0"/>
          <p:nvPr/>
        </p:nvPicPr>
        <p:blipFill>
          <a:blip r:embed="rId6">
            <a:alphaModFix/>
          </a:blip>
          <a:stretch>
            <a:fillRect/>
          </a:stretch>
        </p:blipFill>
        <p:spPr>
          <a:xfrm>
            <a:off x="6129250" y="864525"/>
            <a:ext cx="2610652" cy="1957989"/>
          </a:xfrm>
          <a:prstGeom prst="rect">
            <a:avLst/>
          </a:prstGeom>
          <a:noFill/>
          <a:ln>
            <a:noFill/>
          </a:ln>
        </p:spPr>
      </p:pic>
      <p:sp>
        <p:nvSpPr>
          <p:cNvPr id="213" name="Google Shape;213;p38"/>
          <p:cNvSpPr txBox="1"/>
          <p:nvPr/>
        </p:nvSpPr>
        <p:spPr>
          <a:xfrm>
            <a:off x="6599900" y="3319250"/>
            <a:ext cx="2478900" cy="1295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700">
                <a:latin typeface="Trebuchet MS"/>
                <a:ea typeface="Trebuchet MS"/>
                <a:cs typeface="Trebuchet MS"/>
                <a:sym typeface="Trebuchet MS"/>
              </a:rPr>
              <a:t>Interested? Contact Dr. Turner for more information!</a:t>
            </a:r>
            <a:endParaRPr b="1" sz="1700">
              <a:latin typeface="Trebuchet MS"/>
              <a:ea typeface="Trebuchet MS"/>
              <a:cs typeface="Trebuchet MS"/>
              <a:sym typeface="Trebuchet MS"/>
            </a:endParaRPr>
          </a:p>
          <a:p>
            <a:pPr indent="0" lvl="0" marL="0" rtl="0" algn="ctr">
              <a:lnSpc>
                <a:spcPct val="90000"/>
              </a:lnSpc>
              <a:spcBef>
                <a:spcPts val="500"/>
              </a:spcBef>
              <a:spcAft>
                <a:spcPts val="0"/>
              </a:spcAft>
              <a:buClr>
                <a:schemeClr val="dk1"/>
              </a:buClr>
              <a:buSzPts val="1100"/>
              <a:buFont typeface="Arial"/>
              <a:buNone/>
            </a:pPr>
            <a:r>
              <a:rPr lang="en" sz="1700">
                <a:solidFill>
                  <a:schemeClr val="dk1"/>
                </a:solidFill>
                <a:latin typeface="Trebuchet MS"/>
                <a:ea typeface="Trebuchet MS"/>
                <a:cs typeface="Trebuchet MS"/>
                <a:sym typeface="Trebuchet MS"/>
              </a:rPr>
              <a:t>kathrynturner@isu.edu</a:t>
            </a:r>
            <a:endParaRPr b="1" sz="1700">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800">
                <a:latin typeface="Trebuchet MS"/>
                <a:ea typeface="Trebuchet MS"/>
                <a:cs typeface="Trebuchet MS"/>
                <a:sym typeface="Trebuchet MS"/>
              </a:rPr>
              <a:t>Final Thoughts &amp; Discussion on: </a:t>
            </a:r>
            <a:endParaRPr sz="1800">
              <a:latin typeface="Trebuchet MS"/>
              <a:ea typeface="Trebuchet MS"/>
              <a:cs typeface="Trebuchet MS"/>
              <a:sym typeface="Trebuchet MS"/>
            </a:endParaRPr>
          </a:p>
          <a:p>
            <a:pPr indent="0" lvl="0" marL="0" rtl="0" algn="ctr">
              <a:spcBef>
                <a:spcPts val="0"/>
              </a:spcBef>
              <a:spcAft>
                <a:spcPts val="0"/>
              </a:spcAft>
              <a:buNone/>
            </a:pPr>
            <a:r>
              <a:rPr b="1" i="1" lang="en" sz="1800">
                <a:latin typeface="Trebuchet MS"/>
                <a:ea typeface="Trebuchet MS"/>
                <a:cs typeface="Trebuchet MS"/>
                <a:sym typeface="Trebuchet MS"/>
              </a:rPr>
              <a:t>How does sampling location affect variation in seed weights of Big Sagebrush subspecies?</a:t>
            </a:r>
            <a:r>
              <a:rPr lang="en" sz="1800">
                <a:latin typeface="Trebuchet MS"/>
                <a:ea typeface="Trebuchet MS"/>
                <a:cs typeface="Trebuchet MS"/>
                <a:sym typeface="Trebuchet MS"/>
              </a:rPr>
              <a:t> </a:t>
            </a:r>
            <a:endParaRPr sz="1800">
              <a:latin typeface="Trebuchet MS"/>
              <a:ea typeface="Trebuchet MS"/>
              <a:cs typeface="Trebuchet MS"/>
              <a:sym typeface="Trebuchet MS"/>
            </a:endParaRPr>
          </a:p>
        </p:txBody>
      </p:sp>
      <p:sp>
        <p:nvSpPr>
          <p:cNvPr id="112" name="Google Shape;112;p27"/>
          <p:cNvSpPr txBox="1"/>
          <p:nvPr>
            <p:ph idx="1" type="body"/>
          </p:nvPr>
        </p:nvSpPr>
        <p:spPr>
          <a:xfrm>
            <a:off x="355475" y="151362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en">
                <a:solidFill>
                  <a:schemeClr val="dk1"/>
                </a:solidFill>
              </a:rPr>
              <a:t>What are our final claims?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Did any groups learn things from </a:t>
            </a:r>
            <a:r>
              <a:rPr lang="en">
                <a:solidFill>
                  <a:schemeClr val="dk1"/>
                </a:solidFill>
              </a:rPr>
              <a:t>talking</a:t>
            </a:r>
            <a:r>
              <a:rPr lang="en">
                <a:solidFill>
                  <a:schemeClr val="dk1"/>
                </a:solidFill>
              </a:rPr>
              <a:t> with other groups?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Did your initial thoughts/claims change throughout your discussions with others?</a:t>
            </a:r>
            <a:endParaRPr>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8"/>
          <p:cNvSpPr txBox="1"/>
          <p:nvPr>
            <p:ph type="title"/>
          </p:nvPr>
        </p:nvSpPr>
        <p:spPr>
          <a:xfrm>
            <a:off x="466725" y="51421"/>
            <a:ext cx="8350500" cy="9942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Arial"/>
              <a:buNone/>
            </a:pPr>
            <a:r>
              <a:rPr b="1" lang="en" sz="2500">
                <a:latin typeface="Trebuchet MS"/>
                <a:ea typeface="Trebuchet MS"/>
                <a:cs typeface="Trebuchet MS"/>
                <a:sym typeface="Trebuchet MS"/>
              </a:rPr>
              <a:t>Individuals vary greatly in their traits</a:t>
            </a:r>
            <a:endParaRPr b="1" sz="2500">
              <a:latin typeface="Trebuchet MS"/>
              <a:ea typeface="Trebuchet MS"/>
              <a:cs typeface="Trebuchet MS"/>
              <a:sym typeface="Trebuchet MS"/>
            </a:endParaRPr>
          </a:p>
        </p:txBody>
      </p:sp>
      <p:pic>
        <p:nvPicPr>
          <p:cNvPr descr="http://www.davekilbeyphotography.co.uk/images/uploads/white-lipped-banded-snail-0310-lg.jpg" id="119" name="Google Shape;119;p28"/>
          <p:cNvPicPr preferRelativeResize="0"/>
          <p:nvPr/>
        </p:nvPicPr>
        <p:blipFill rotWithShape="1">
          <a:blip r:embed="rId3">
            <a:alphaModFix/>
          </a:blip>
          <a:srcRect b="0" l="0" r="0" t="0"/>
          <a:stretch/>
        </p:blipFill>
        <p:spPr>
          <a:xfrm>
            <a:off x="1479721" y="851772"/>
            <a:ext cx="6184557" cy="412303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9"/>
          <p:cNvSpPr txBox="1"/>
          <p:nvPr>
            <p:ph type="title"/>
          </p:nvPr>
        </p:nvSpPr>
        <p:spPr>
          <a:xfrm>
            <a:off x="457200" y="114300"/>
            <a:ext cx="8229600" cy="857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Arial"/>
              <a:buNone/>
            </a:pPr>
            <a:r>
              <a:rPr b="1" lang="en"/>
              <a:t>Natural variation within a species</a:t>
            </a:r>
            <a:endParaRPr b="1"/>
          </a:p>
        </p:txBody>
      </p:sp>
      <p:pic>
        <p:nvPicPr>
          <p:cNvPr descr="http://www.tokresource.org/tok_classes/biobiobio/biomenu/evolution/population.jpg" id="126" name="Google Shape;126;p29"/>
          <p:cNvPicPr preferRelativeResize="0"/>
          <p:nvPr/>
        </p:nvPicPr>
        <p:blipFill rotWithShape="1">
          <a:blip r:embed="rId3">
            <a:alphaModFix/>
          </a:blip>
          <a:srcRect b="0" l="0" r="0" t="0"/>
          <a:stretch/>
        </p:blipFill>
        <p:spPr>
          <a:xfrm>
            <a:off x="1603300" y="1032268"/>
            <a:ext cx="2857500" cy="2193132"/>
          </a:xfrm>
          <a:prstGeom prst="rect">
            <a:avLst/>
          </a:prstGeom>
          <a:noFill/>
          <a:ln>
            <a:noFill/>
          </a:ln>
        </p:spPr>
      </p:pic>
      <p:pic>
        <p:nvPicPr>
          <p:cNvPr descr="https://upload.wikimedia.org/wikipedia/commons/5/5e/Variation_in_dorsal_coloration_of_preserved_specimens_of_adult_Osteocephalus_buckleyi_-_ZooKeys-229-001-g003.jpeg" id="127" name="Google Shape;127;p29"/>
          <p:cNvPicPr preferRelativeResize="0"/>
          <p:nvPr/>
        </p:nvPicPr>
        <p:blipFill rotWithShape="1">
          <a:blip r:embed="rId4">
            <a:alphaModFix/>
          </a:blip>
          <a:srcRect b="0" l="0" r="0" t="0"/>
          <a:stretch/>
        </p:blipFill>
        <p:spPr>
          <a:xfrm>
            <a:off x="2175003" y="3285972"/>
            <a:ext cx="4794004" cy="1807265"/>
          </a:xfrm>
          <a:prstGeom prst="rect">
            <a:avLst/>
          </a:prstGeom>
          <a:noFill/>
          <a:ln>
            <a:noFill/>
          </a:ln>
        </p:spPr>
      </p:pic>
      <p:pic>
        <p:nvPicPr>
          <p:cNvPr descr="http://pd.blue1023.server-cp.com/pdwm.php?i=1795281&amp;s=21394&amp;p=1&amp;t=%27Shells%20of%20Neritina%20communis%20(%20zigzag%20nerite%20)%20,%20illustrating%20variation%20within%20a%20species%20Native%20to%20the%20southwest%20Pacific%27&amp;website=%27Photographers%20Direct%27" id="128" name="Google Shape;128;p29"/>
          <p:cNvPicPr preferRelativeResize="0"/>
          <p:nvPr/>
        </p:nvPicPr>
        <p:blipFill rotWithShape="1">
          <a:blip r:embed="rId5">
            <a:alphaModFix/>
          </a:blip>
          <a:srcRect b="0" l="0" r="0" t="0"/>
          <a:stretch/>
        </p:blipFill>
        <p:spPr>
          <a:xfrm>
            <a:off x="4486288" y="1032268"/>
            <a:ext cx="1694693" cy="2193132"/>
          </a:xfrm>
          <a:prstGeom prst="rect">
            <a:avLst/>
          </a:prstGeom>
          <a:noFill/>
          <a:ln>
            <a:noFill/>
          </a:ln>
        </p:spPr>
      </p:pic>
      <p:pic>
        <p:nvPicPr>
          <p:cNvPr descr="http://www.arbolesornamentales.es/Ipomoea2.jpg" id="129" name="Google Shape;129;p29"/>
          <p:cNvPicPr preferRelativeResize="0"/>
          <p:nvPr/>
        </p:nvPicPr>
        <p:blipFill rotWithShape="1">
          <a:blip r:embed="rId6">
            <a:alphaModFix/>
          </a:blip>
          <a:srcRect b="0" l="0" r="0" t="0"/>
          <a:stretch/>
        </p:blipFill>
        <p:spPr>
          <a:xfrm rot="5400000">
            <a:off x="5851929" y="1398041"/>
            <a:ext cx="2170699" cy="146160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descr="https://s-media-cache-ak0.pinimg.com/736x/db/3e/6a/db3e6a4b7edb11a727c5522f137206b0.jpg" id="135" name="Google Shape;135;p30"/>
          <p:cNvPicPr preferRelativeResize="0"/>
          <p:nvPr/>
        </p:nvPicPr>
        <p:blipFill rotWithShape="1">
          <a:blip r:embed="rId3">
            <a:alphaModFix/>
          </a:blip>
          <a:srcRect b="0" l="0" r="0" t="51458"/>
          <a:stretch/>
        </p:blipFill>
        <p:spPr>
          <a:xfrm>
            <a:off x="370703" y="990653"/>
            <a:ext cx="8550876" cy="3491243"/>
          </a:xfrm>
          <a:prstGeom prst="rect">
            <a:avLst/>
          </a:prstGeom>
          <a:noFill/>
          <a:ln>
            <a:noFill/>
          </a:ln>
        </p:spPr>
      </p:pic>
      <p:sp>
        <p:nvSpPr>
          <p:cNvPr id="136" name="Google Shape;136;p30"/>
          <p:cNvSpPr txBox="1"/>
          <p:nvPr>
            <p:ph type="title"/>
          </p:nvPr>
        </p:nvSpPr>
        <p:spPr>
          <a:xfrm>
            <a:off x="579223" y="156455"/>
            <a:ext cx="7886700" cy="9942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Arial"/>
              <a:buNone/>
            </a:pPr>
            <a:r>
              <a:rPr lang="en"/>
              <a:t>Variation in traits is </a:t>
            </a:r>
            <a:r>
              <a:rPr b="1" lang="en"/>
              <a:t>inherited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descr="Image result for Natural selection" id="142" name="Google Shape;142;p31"/>
          <p:cNvPicPr preferRelativeResize="0"/>
          <p:nvPr/>
        </p:nvPicPr>
        <p:blipFill rotWithShape="1">
          <a:blip r:embed="rId3">
            <a:alphaModFix/>
          </a:blip>
          <a:srcRect b="0" l="0" r="0" t="0"/>
          <a:stretch/>
        </p:blipFill>
        <p:spPr>
          <a:xfrm>
            <a:off x="449103" y="1198585"/>
            <a:ext cx="4937515" cy="3707438"/>
          </a:xfrm>
          <a:prstGeom prst="rect">
            <a:avLst/>
          </a:prstGeom>
          <a:noFill/>
          <a:ln>
            <a:noFill/>
          </a:ln>
        </p:spPr>
      </p:pic>
      <p:sp>
        <p:nvSpPr>
          <p:cNvPr id="143" name="Google Shape;143;p31"/>
          <p:cNvSpPr txBox="1"/>
          <p:nvPr>
            <p:ph type="title"/>
          </p:nvPr>
        </p:nvSpPr>
        <p:spPr>
          <a:xfrm>
            <a:off x="82378" y="49427"/>
            <a:ext cx="8827800" cy="9942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3600"/>
              <a:buFont typeface="Arial"/>
              <a:buNone/>
            </a:pPr>
            <a:r>
              <a:rPr b="1" lang="en" sz="2500">
                <a:latin typeface="Trebuchet MS"/>
                <a:ea typeface="Trebuchet MS"/>
                <a:cs typeface="Trebuchet MS"/>
                <a:sym typeface="Trebuchet MS"/>
              </a:rPr>
              <a:t>Individuals with advantageous (selected) traits have greater survival, produce more offspring</a:t>
            </a:r>
            <a:endParaRPr b="1" sz="2500">
              <a:latin typeface="Trebuchet MS"/>
              <a:ea typeface="Trebuchet MS"/>
              <a:cs typeface="Trebuchet MS"/>
              <a:sym typeface="Trebuchet MS"/>
            </a:endParaRPr>
          </a:p>
        </p:txBody>
      </p:sp>
      <p:sp>
        <p:nvSpPr>
          <p:cNvPr id="144" name="Google Shape;144;p31"/>
          <p:cNvSpPr txBox="1"/>
          <p:nvPr/>
        </p:nvSpPr>
        <p:spPr>
          <a:xfrm>
            <a:off x="5966650" y="1358425"/>
            <a:ext cx="2731200" cy="1077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 sz="3200">
                <a:solidFill>
                  <a:schemeClr val="dk1"/>
                </a:solidFill>
                <a:latin typeface="Arial"/>
                <a:ea typeface="Arial"/>
                <a:cs typeface="Arial"/>
                <a:sym typeface="Arial"/>
              </a:rPr>
              <a:t>*Natural selection*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32"/>
          <p:cNvSpPr txBox="1"/>
          <p:nvPr>
            <p:ph idx="1" type="body"/>
          </p:nvPr>
        </p:nvSpPr>
        <p:spPr>
          <a:xfrm>
            <a:off x="2785250" y="1283600"/>
            <a:ext cx="1275600" cy="529500"/>
          </a:xfrm>
          <a:prstGeom prst="rect">
            <a:avLst/>
          </a:prstGeom>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chemeClr val="dk1"/>
                </a:solidFill>
              </a:rPr>
              <a:t>10 Seeds</a:t>
            </a:r>
            <a:endParaRPr>
              <a:solidFill>
                <a:schemeClr val="dk1"/>
              </a:solidFill>
            </a:endParaRPr>
          </a:p>
        </p:txBody>
      </p:sp>
      <p:pic>
        <p:nvPicPr>
          <p:cNvPr id="150" name="Google Shape;150;p32"/>
          <p:cNvPicPr preferRelativeResize="0"/>
          <p:nvPr/>
        </p:nvPicPr>
        <p:blipFill rotWithShape="1">
          <a:blip r:embed="rId3">
            <a:alphaModFix/>
          </a:blip>
          <a:srcRect b="0" l="49338" r="0" t="24823"/>
          <a:stretch/>
        </p:blipFill>
        <p:spPr>
          <a:xfrm>
            <a:off x="160200" y="1393177"/>
            <a:ext cx="2117900" cy="2357150"/>
          </a:xfrm>
          <a:prstGeom prst="rect">
            <a:avLst/>
          </a:prstGeom>
          <a:noFill/>
          <a:ln>
            <a:noFill/>
          </a:ln>
        </p:spPr>
      </p:pic>
      <p:sp>
        <p:nvSpPr>
          <p:cNvPr id="151" name="Google Shape;151;p32"/>
          <p:cNvSpPr/>
          <p:nvPr/>
        </p:nvSpPr>
        <p:spPr>
          <a:xfrm>
            <a:off x="1459400" y="2364900"/>
            <a:ext cx="542700" cy="4137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2" name="Google Shape;152;p32"/>
          <p:cNvCxnSpPr>
            <a:stCxn id="151" idx="3"/>
            <a:endCxn id="149" idx="1"/>
          </p:cNvCxnSpPr>
          <p:nvPr/>
        </p:nvCxnSpPr>
        <p:spPr>
          <a:xfrm flipH="1" rot="10800000">
            <a:off x="2002100" y="1548450"/>
            <a:ext cx="783300" cy="1023300"/>
          </a:xfrm>
          <a:prstGeom prst="straightConnector1">
            <a:avLst/>
          </a:prstGeom>
          <a:noFill/>
          <a:ln cap="flat" cmpd="sng" w="19050">
            <a:solidFill>
              <a:srgbClr val="FF0000"/>
            </a:solidFill>
            <a:prstDash val="solid"/>
            <a:round/>
            <a:headEnd len="med" w="med" type="none"/>
            <a:tailEnd len="med" w="med" type="triangle"/>
          </a:ln>
        </p:spPr>
      </p:cxnSp>
      <p:cxnSp>
        <p:nvCxnSpPr>
          <p:cNvPr id="153" name="Google Shape;153;p32"/>
          <p:cNvCxnSpPr/>
          <p:nvPr/>
        </p:nvCxnSpPr>
        <p:spPr>
          <a:xfrm>
            <a:off x="4060850" y="1548350"/>
            <a:ext cx="916500" cy="0"/>
          </a:xfrm>
          <a:prstGeom prst="straightConnector1">
            <a:avLst/>
          </a:prstGeom>
          <a:noFill/>
          <a:ln cap="flat" cmpd="sng" w="19050">
            <a:solidFill>
              <a:srgbClr val="FF0000"/>
            </a:solidFill>
            <a:prstDash val="solid"/>
            <a:round/>
            <a:headEnd len="med" w="med" type="none"/>
            <a:tailEnd len="med" w="med" type="triangle"/>
          </a:ln>
        </p:spPr>
      </p:cxnSp>
      <p:sp>
        <p:nvSpPr>
          <p:cNvPr id="154" name="Google Shape;154;p32"/>
          <p:cNvSpPr txBox="1"/>
          <p:nvPr>
            <p:ph idx="1" type="body"/>
          </p:nvPr>
        </p:nvSpPr>
        <p:spPr>
          <a:xfrm>
            <a:off x="4977350" y="1104050"/>
            <a:ext cx="1275600" cy="888600"/>
          </a:xfrm>
          <a:prstGeom prst="rect">
            <a:avLst/>
          </a:prstGeom>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chemeClr val="dk1"/>
                </a:solidFill>
              </a:rPr>
              <a:t>x</a:t>
            </a:r>
            <a:r>
              <a:rPr lang="en">
                <a:solidFill>
                  <a:schemeClr val="dk1"/>
                </a:solidFill>
              </a:rPr>
              <a:t> 6 -12 times </a:t>
            </a:r>
            <a:endParaRPr>
              <a:solidFill>
                <a:schemeClr val="dk1"/>
              </a:solidFill>
            </a:endParaRPr>
          </a:p>
        </p:txBody>
      </p:sp>
      <p:cxnSp>
        <p:nvCxnSpPr>
          <p:cNvPr id="155" name="Google Shape;155;p32"/>
          <p:cNvCxnSpPr/>
          <p:nvPr/>
        </p:nvCxnSpPr>
        <p:spPr>
          <a:xfrm>
            <a:off x="6252950" y="1548350"/>
            <a:ext cx="916500" cy="0"/>
          </a:xfrm>
          <a:prstGeom prst="straightConnector1">
            <a:avLst/>
          </a:prstGeom>
          <a:noFill/>
          <a:ln cap="flat" cmpd="sng" w="19050">
            <a:solidFill>
              <a:srgbClr val="FF0000"/>
            </a:solidFill>
            <a:prstDash val="solid"/>
            <a:round/>
            <a:headEnd len="med" w="med" type="none"/>
            <a:tailEnd len="med" w="med" type="triangle"/>
          </a:ln>
        </p:spPr>
      </p:cxnSp>
      <p:sp>
        <p:nvSpPr>
          <p:cNvPr id="156" name="Google Shape;156;p32"/>
          <p:cNvSpPr txBox="1"/>
          <p:nvPr>
            <p:ph idx="1" type="body"/>
          </p:nvPr>
        </p:nvSpPr>
        <p:spPr>
          <a:xfrm>
            <a:off x="7169450" y="903500"/>
            <a:ext cx="1858500" cy="1289700"/>
          </a:xfrm>
          <a:prstGeom prst="rect">
            <a:avLst/>
          </a:prstGeom>
          <a:ln cap="flat" cmpd="sng" w="9525">
            <a:solidFill>
              <a:schemeClr val="dk1"/>
            </a:solidFill>
            <a:prstDash val="solid"/>
            <a:round/>
            <a:headEnd len="sm" w="sm" type="none"/>
            <a:tailEnd len="sm" w="sm" type="none"/>
          </a:ln>
        </p:spPr>
        <p:txBody>
          <a:bodyPr anchorCtr="0" anchor="ctr" bIns="91425" lIns="91425" spcFirstLastPara="1" rIns="91425" wrap="square" tIns="91425">
            <a:normAutofit lnSpcReduction="20000"/>
          </a:bodyPr>
          <a:lstStyle/>
          <a:p>
            <a:pPr indent="0" lvl="0" marL="0" rtl="0" algn="ctr">
              <a:spcBef>
                <a:spcPts val="0"/>
              </a:spcBef>
              <a:spcAft>
                <a:spcPts val="1200"/>
              </a:spcAft>
              <a:buNone/>
            </a:pPr>
            <a:r>
              <a:rPr lang="en">
                <a:solidFill>
                  <a:schemeClr val="dk1"/>
                </a:solidFill>
              </a:rPr>
              <a:t>Average seed weight of sampling location</a:t>
            </a:r>
            <a:endParaRPr>
              <a:solidFill>
                <a:schemeClr val="dk1"/>
              </a:solidFill>
            </a:endParaRPr>
          </a:p>
        </p:txBody>
      </p:sp>
      <p:sp>
        <p:nvSpPr>
          <p:cNvPr id="157" name="Google Shape;157;p32"/>
          <p:cNvSpPr txBox="1"/>
          <p:nvPr/>
        </p:nvSpPr>
        <p:spPr>
          <a:xfrm>
            <a:off x="160200" y="334100"/>
            <a:ext cx="8867700" cy="56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latin typeface="Trebuchet MS"/>
                <a:ea typeface="Trebuchet MS"/>
                <a:cs typeface="Trebuchet MS"/>
                <a:sym typeface="Trebuchet MS"/>
              </a:rPr>
              <a:t>Population</a:t>
            </a:r>
            <a:endParaRPr b="1" sz="2500">
              <a:latin typeface="Trebuchet MS"/>
              <a:ea typeface="Trebuchet MS"/>
              <a:cs typeface="Trebuchet MS"/>
              <a:sym typeface="Trebuchet M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3"/>
          <p:cNvSpPr txBox="1"/>
          <p:nvPr>
            <p:ph idx="1" type="body"/>
          </p:nvPr>
        </p:nvSpPr>
        <p:spPr>
          <a:xfrm>
            <a:off x="2785250" y="1283600"/>
            <a:ext cx="1275600" cy="529500"/>
          </a:xfrm>
          <a:prstGeom prst="rect">
            <a:avLst/>
          </a:prstGeom>
          <a:ln cap="flat" cmpd="sng" w="9525">
            <a:solidFill>
              <a:srgbClr val="666666"/>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rgbClr val="666666"/>
                </a:solidFill>
              </a:rPr>
              <a:t>10 Seeds</a:t>
            </a:r>
            <a:endParaRPr>
              <a:solidFill>
                <a:srgbClr val="666666"/>
              </a:solidFill>
            </a:endParaRPr>
          </a:p>
        </p:txBody>
      </p:sp>
      <p:pic>
        <p:nvPicPr>
          <p:cNvPr id="163" name="Google Shape;163;p33"/>
          <p:cNvPicPr preferRelativeResize="0"/>
          <p:nvPr/>
        </p:nvPicPr>
        <p:blipFill rotWithShape="1">
          <a:blip r:embed="rId3">
            <a:alphaModFix/>
          </a:blip>
          <a:srcRect b="0" l="49338" r="0" t="24823"/>
          <a:stretch/>
        </p:blipFill>
        <p:spPr>
          <a:xfrm>
            <a:off x="160200" y="1393177"/>
            <a:ext cx="2117900" cy="2357150"/>
          </a:xfrm>
          <a:prstGeom prst="rect">
            <a:avLst/>
          </a:prstGeom>
          <a:noFill/>
          <a:ln>
            <a:noFill/>
          </a:ln>
        </p:spPr>
      </p:pic>
      <p:sp>
        <p:nvSpPr>
          <p:cNvPr id="164" name="Google Shape;164;p33"/>
          <p:cNvSpPr/>
          <p:nvPr/>
        </p:nvSpPr>
        <p:spPr>
          <a:xfrm>
            <a:off x="1459400" y="2364900"/>
            <a:ext cx="542700" cy="4137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5" name="Google Shape;165;p33"/>
          <p:cNvCxnSpPr>
            <a:stCxn id="164" idx="3"/>
            <a:endCxn id="162" idx="1"/>
          </p:cNvCxnSpPr>
          <p:nvPr/>
        </p:nvCxnSpPr>
        <p:spPr>
          <a:xfrm flipH="1" rot="10800000">
            <a:off x="2002100" y="1548450"/>
            <a:ext cx="783300" cy="1023300"/>
          </a:xfrm>
          <a:prstGeom prst="straightConnector1">
            <a:avLst/>
          </a:prstGeom>
          <a:noFill/>
          <a:ln cap="flat" cmpd="sng" w="19050">
            <a:solidFill>
              <a:srgbClr val="E06666"/>
            </a:solidFill>
            <a:prstDash val="solid"/>
            <a:round/>
            <a:headEnd len="med" w="med" type="none"/>
            <a:tailEnd len="med" w="med" type="triangle"/>
          </a:ln>
        </p:spPr>
      </p:cxnSp>
      <p:cxnSp>
        <p:nvCxnSpPr>
          <p:cNvPr id="166" name="Google Shape;166;p33"/>
          <p:cNvCxnSpPr/>
          <p:nvPr/>
        </p:nvCxnSpPr>
        <p:spPr>
          <a:xfrm>
            <a:off x="4060850" y="1548350"/>
            <a:ext cx="916500" cy="0"/>
          </a:xfrm>
          <a:prstGeom prst="straightConnector1">
            <a:avLst/>
          </a:prstGeom>
          <a:noFill/>
          <a:ln cap="flat" cmpd="sng" w="19050">
            <a:solidFill>
              <a:srgbClr val="E06666"/>
            </a:solidFill>
            <a:prstDash val="solid"/>
            <a:round/>
            <a:headEnd len="med" w="med" type="none"/>
            <a:tailEnd len="med" w="med" type="triangle"/>
          </a:ln>
        </p:spPr>
      </p:cxnSp>
      <p:sp>
        <p:nvSpPr>
          <p:cNvPr id="167" name="Google Shape;167;p33"/>
          <p:cNvSpPr txBox="1"/>
          <p:nvPr>
            <p:ph idx="1" type="body"/>
          </p:nvPr>
        </p:nvSpPr>
        <p:spPr>
          <a:xfrm>
            <a:off x="4977350" y="1104050"/>
            <a:ext cx="1275600" cy="888600"/>
          </a:xfrm>
          <a:prstGeom prst="rect">
            <a:avLst/>
          </a:prstGeom>
          <a:ln cap="flat" cmpd="sng" w="9525">
            <a:solidFill>
              <a:srgbClr val="666666"/>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rgbClr val="666666"/>
                </a:solidFill>
              </a:rPr>
              <a:t>x 6 -12 times </a:t>
            </a:r>
            <a:endParaRPr>
              <a:solidFill>
                <a:srgbClr val="666666"/>
              </a:solidFill>
            </a:endParaRPr>
          </a:p>
        </p:txBody>
      </p:sp>
      <p:cxnSp>
        <p:nvCxnSpPr>
          <p:cNvPr id="168" name="Google Shape;168;p33"/>
          <p:cNvCxnSpPr/>
          <p:nvPr/>
        </p:nvCxnSpPr>
        <p:spPr>
          <a:xfrm>
            <a:off x="6252950" y="1548350"/>
            <a:ext cx="916500" cy="0"/>
          </a:xfrm>
          <a:prstGeom prst="straightConnector1">
            <a:avLst/>
          </a:prstGeom>
          <a:noFill/>
          <a:ln cap="flat" cmpd="sng" w="19050">
            <a:solidFill>
              <a:srgbClr val="EA9999"/>
            </a:solidFill>
            <a:prstDash val="solid"/>
            <a:round/>
            <a:headEnd len="med" w="med" type="none"/>
            <a:tailEnd len="med" w="med" type="triangle"/>
          </a:ln>
        </p:spPr>
      </p:cxnSp>
      <p:sp>
        <p:nvSpPr>
          <p:cNvPr id="169" name="Google Shape;169;p33"/>
          <p:cNvSpPr txBox="1"/>
          <p:nvPr>
            <p:ph idx="1" type="body"/>
          </p:nvPr>
        </p:nvSpPr>
        <p:spPr>
          <a:xfrm>
            <a:off x="7169450" y="903500"/>
            <a:ext cx="1858500" cy="1289700"/>
          </a:xfrm>
          <a:prstGeom prst="rect">
            <a:avLst/>
          </a:prstGeom>
          <a:ln cap="flat" cmpd="sng" w="9525">
            <a:solidFill>
              <a:srgbClr val="666666"/>
            </a:solidFill>
            <a:prstDash val="solid"/>
            <a:round/>
            <a:headEnd len="sm" w="sm" type="none"/>
            <a:tailEnd len="sm" w="sm" type="none"/>
          </a:ln>
        </p:spPr>
        <p:txBody>
          <a:bodyPr anchorCtr="0" anchor="ctr" bIns="91425" lIns="91425" spcFirstLastPara="1" rIns="91425" wrap="square" tIns="91425">
            <a:normAutofit lnSpcReduction="20000"/>
          </a:bodyPr>
          <a:lstStyle/>
          <a:p>
            <a:pPr indent="0" lvl="0" marL="0" rtl="0" algn="ctr">
              <a:spcBef>
                <a:spcPts val="0"/>
              </a:spcBef>
              <a:spcAft>
                <a:spcPts val="1200"/>
              </a:spcAft>
              <a:buNone/>
            </a:pPr>
            <a:r>
              <a:rPr lang="en">
                <a:solidFill>
                  <a:srgbClr val="666666"/>
                </a:solidFill>
              </a:rPr>
              <a:t>Average seed weight of sampling location</a:t>
            </a:r>
            <a:endParaRPr>
              <a:solidFill>
                <a:srgbClr val="666666"/>
              </a:solidFill>
            </a:endParaRPr>
          </a:p>
        </p:txBody>
      </p:sp>
      <p:cxnSp>
        <p:nvCxnSpPr>
          <p:cNvPr id="170" name="Google Shape;170;p33"/>
          <p:cNvCxnSpPr>
            <a:stCxn id="164" idx="3"/>
            <a:endCxn id="171" idx="1"/>
          </p:cNvCxnSpPr>
          <p:nvPr/>
        </p:nvCxnSpPr>
        <p:spPr>
          <a:xfrm>
            <a:off x="2002100" y="2571750"/>
            <a:ext cx="783300" cy="1149000"/>
          </a:xfrm>
          <a:prstGeom prst="straightConnector1">
            <a:avLst/>
          </a:prstGeom>
          <a:noFill/>
          <a:ln cap="flat" cmpd="sng" w="19050">
            <a:solidFill>
              <a:srgbClr val="FF0000"/>
            </a:solidFill>
            <a:prstDash val="solid"/>
            <a:round/>
            <a:headEnd len="med" w="med" type="none"/>
            <a:tailEnd len="med" w="med" type="triangle"/>
          </a:ln>
        </p:spPr>
      </p:cxnSp>
      <p:cxnSp>
        <p:nvCxnSpPr>
          <p:cNvPr id="172" name="Google Shape;172;p33"/>
          <p:cNvCxnSpPr/>
          <p:nvPr/>
        </p:nvCxnSpPr>
        <p:spPr>
          <a:xfrm>
            <a:off x="4060850" y="3720775"/>
            <a:ext cx="916500" cy="0"/>
          </a:xfrm>
          <a:prstGeom prst="straightConnector1">
            <a:avLst/>
          </a:prstGeom>
          <a:noFill/>
          <a:ln cap="flat" cmpd="sng" w="19050">
            <a:solidFill>
              <a:srgbClr val="FF0000"/>
            </a:solidFill>
            <a:prstDash val="solid"/>
            <a:round/>
            <a:headEnd len="med" w="med" type="none"/>
            <a:tailEnd len="med" w="med" type="triangle"/>
          </a:ln>
        </p:spPr>
      </p:cxnSp>
      <p:sp>
        <p:nvSpPr>
          <p:cNvPr id="173" name="Google Shape;173;p33"/>
          <p:cNvSpPr txBox="1"/>
          <p:nvPr>
            <p:ph idx="1" type="body"/>
          </p:nvPr>
        </p:nvSpPr>
        <p:spPr>
          <a:xfrm>
            <a:off x="4977350" y="3276475"/>
            <a:ext cx="1275600" cy="888600"/>
          </a:xfrm>
          <a:prstGeom prst="rect">
            <a:avLst/>
          </a:prstGeom>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chemeClr val="dk1"/>
                </a:solidFill>
              </a:rPr>
              <a:t>x 6 -12 times </a:t>
            </a:r>
            <a:endParaRPr>
              <a:solidFill>
                <a:schemeClr val="dk1"/>
              </a:solidFill>
            </a:endParaRPr>
          </a:p>
        </p:txBody>
      </p:sp>
      <p:sp>
        <p:nvSpPr>
          <p:cNvPr id="171" name="Google Shape;171;p33"/>
          <p:cNvSpPr txBox="1"/>
          <p:nvPr>
            <p:ph idx="1" type="body"/>
          </p:nvPr>
        </p:nvSpPr>
        <p:spPr>
          <a:xfrm>
            <a:off x="2785250" y="3456025"/>
            <a:ext cx="1275600" cy="529500"/>
          </a:xfrm>
          <a:prstGeom prst="rect">
            <a:avLst/>
          </a:prstGeom>
          <a:ln cap="flat" cmpd="sng" w="9525">
            <a:solidFill>
              <a:schemeClr val="dk1"/>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1200"/>
              </a:spcAft>
              <a:buNone/>
            </a:pPr>
            <a:r>
              <a:rPr lang="en">
                <a:solidFill>
                  <a:schemeClr val="dk1"/>
                </a:solidFill>
              </a:rPr>
              <a:t>10 Seeds</a:t>
            </a:r>
            <a:endParaRPr>
              <a:solidFill>
                <a:schemeClr val="dk1"/>
              </a:solidFill>
            </a:endParaRPr>
          </a:p>
        </p:txBody>
      </p:sp>
      <p:sp>
        <p:nvSpPr>
          <p:cNvPr id="174" name="Google Shape;174;p33"/>
          <p:cNvSpPr txBox="1"/>
          <p:nvPr/>
        </p:nvSpPr>
        <p:spPr>
          <a:xfrm>
            <a:off x="160250" y="334100"/>
            <a:ext cx="8867700" cy="56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solidFill>
                  <a:srgbClr val="666666"/>
                </a:solidFill>
                <a:latin typeface="Trebuchet MS"/>
                <a:ea typeface="Trebuchet MS"/>
                <a:cs typeface="Trebuchet MS"/>
                <a:sym typeface="Trebuchet MS"/>
              </a:rPr>
              <a:t>Population</a:t>
            </a:r>
            <a:endParaRPr b="1" sz="2500">
              <a:solidFill>
                <a:srgbClr val="666666"/>
              </a:solidFill>
              <a:latin typeface="Trebuchet MS"/>
              <a:ea typeface="Trebuchet MS"/>
              <a:cs typeface="Trebuchet MS"/>
              <a:sym typeface="Trebuchet MS"/>
            </a:endParaRPr>
          </a:p>
        </p:txBody>
      </p:sp>
      <p:sp>
        <p:nvSpPr>
          <p:cNvPr id="175" name="Google Shape;175;p33"/>
          <p:cNvSpPr txBox="1"/>
          <p:nvPr/>
        </p:nvSpPr>
        <p:spPr>
          <a:xfrm>
            <a:off x="160200" y="4321875"/>
            <a:ext cx="8867700" cy="56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500">
                <a:latin typeface="Trebuchet MS"/>
                <a:ea typeface="Trebuchet MS"/>
                <a:cs typeface="Trebuchet MS"/>
                <a:sym typeface="Trebuchet MS"/>
              </a:rPr>
              <a:t>Individual</a:t>
            </a:r>
            <a:endParaRPr b="1" sz="2500">
              <a:latin typeface="Trebuchet MS"/>
              <a:ea typeface="Trebuchet MS"/>
              <a:cs typeface="Trebuchet MS"/>
              <a:sym typeface="Trebuchet M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4"/>
          <p:cNvSpPr txBox="1"/>
          <p:nvPr>
            <p:ph type="title"/>
          </p:nvPr>
        </p:nvSpPr>
        <p:spPr>
          <a:xfrm>
            <a:off x="311700" y="2699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Trebuchet MS"/>
                <a:ea typeface="Trebuchet MS"/>
                <a:cs typeface="Trebuchet MS"/>
                <a:sym typeface="Trebuchet MS"/>
              </a:rPr>
              <a:t>The Question: </a:t>
            </a:r>
            <a:r>
              <a:rPr b="1" i="1" lang="en" sz="2000">
                <a:latin typeface="Trebuchet MS"/>
                <a:ea typeface="Trebuchet MS"/>
                <a:cs typeface="Trebuchet MS"/>
                <a:sym typeface="Trebuchet MS"/>
              </a:rPr>
              <a:t>What is it about the seed weights in a certain population that will allow them to be more successful in survival?</a:t>
            </a:r>
            <a:r>
              <a:rPr b="1" lang="en" sz="2000">
                <a:latin typeface="Trebuchet MS"/>
                <a:ea typeface="Trebuchet MS"/>
                <a:cs typeface="Trebuchet MS"/>
                <a:sym typeface="Trebuchet MS"/>
              </a:rPr>
              <a:t> </a:t>
            </a:r>
            <a:endParaRPr b="1" sz="2000">
              <a:latin typeface="Trebuchet MS"/>
              <a:ea typeface="Trebuchet MS"/>
              <a:cs typeface="Trebuchet MS"/>
              <a:sym typeface="Trebuchet MS"/>
            </a:endParaRPr>
          </a:p>
        </p:txBody>
      </p:sp>
      <p:sp>
        <p:nvSpPr>
          <p:cNvPr id="181" name="Google Shape;181;p34"/>
          <p:cNvSpPr txBox="1"/>
          <p:nvPr>
            <p:ph idx="1" type="body"/>
          </p:nvPr>
        </p:nvSpPr>
        <p:spPr>
          <a:xfrm>
            <a:off x="3233625" y="1296800"/>
            <a:ext cx="5652600" cy="2943900"/>
          </a:xfrm>
          <a:prstGeom prst="rect">
            <a:avLst/>
          </a:prstGeom>
          <a:solidFill>
            <a:srgbClr val="F9CB9C"/>
          </a:solidFill>
        </p:spPr>
        <p:txBody>
          <a:bodyPr anchorCtr="0" anchor="t" bIns="91425" lIns="91425" spcFirstLastPara="1" rIns="91425" wrap="square" tIns="91425">
            <a:normAutofit lnSpcReduction="10000"/>
          </a:bodyPr>
          <a:lstStyle/>
          <a:p>
            <a:pPr indent="0" lvl="0" marL="0" rtl="0" algn="l">
              <a:spcBef>
                <a:spcPts val="0"/>
              </a:spcBef>
              <a:spcAft>
                <a:spcPts val="0"/>
              </a:spcAft>
              <a:buClr>
                <a:schemeClr val="dk1"/>
              </a:buClr>
              <a:buSzPts val="1100"/>
              <a:buFont typeface="Arial"/>
              <a:buNone/>
            </a:pPr>
            <a:r>
              <a:rPr b="1" lang="en" sz="1908">
                <a:solidFill>
                  <a:schemeClr val="dk1"/>
                </a:solidFill>
                <a:latin typeface="Trebuchet MS"/>
                <a:ea typeface="Trebuchet MS"/>
                <a:cs typeface="Trebuchet MS"/>
                <a:sym typeface="Trebuchet MS"/>
              </a:rPr>
              <a:t>The Scenario: A bird that inhabits the sagebrush steppe ecosystem prefers to eat larger seeds (the sum of 10 seeds is larger than 1.5 mg) and leaves the smaller seeds alone. If there are many birds around eating the larger seeds, only the smaller seeds remain to germinate, and eventually grow into adult sagebrush plants. </a:t>
            </a:r>
            <a:endParaRPr b="1" i="1" sz="1908">
              <a:solidFill>
                <a:schemeClr val="dk1"/>
              </a:solidFill>
              <a:latin typeface="Trebuchet MS"/>
              <a:ea typeface="Trebuchet MS"/>
              <a:cs typeface="Trebuchet MS"/>
              <a:sym typeface="Trebuchet MS"/>
            </a:endParaRPr>
          </a:p>
          <a:p>
            <a:pPr indent="0" lvl="0" marL="0" rtl="0" algn="l">
              <a:spcBef>
                <a:spcPts val="0"/>
              </a:spcBef>
              <a:spcAft>
                <a:spcPts val="1200"/>
              </a:spcAft>
              <a:buNone/>
            </a:pPr>
            <a:r>
              <a:t/>
            </a:r>
            <a:endParaRPr/>
          </a:p>
        </p:txBody>
      </p:sp>
      <p:pic>
        <p:nvPicPr>
          <p:cNvPr id="182" name="Google Shape;182;p34"/>
          <p:cNvPicPr preferRelativeResize="0"/>
          <p:nvPr/>
        </p:nvPicPr>
        <p:blipFill>
          <a:blip r:embed="rId3">
            <a:alphaModFix/>
          </a:blip>
          <a:stretch>
            <a:fillRect/>
          </a:stretch>
        </p:blipFill>
        <p:spPr>
          <a:xfrm>
            <a:off x="447850" y="2341075"/>
            <a:ext cx="2375600" cy="2375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