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6858000" cx="12192000"/>
  <p:notesSz cx="6858000" cy="9144000"/>
  <p:embeddedFontLst>
    <p:embeddedFont>
      <p:font typeface="Corbel"/>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8" roundtripDataSignature="AMtx7mhhOdZ1ktk+UbwZkC7q9R5d8R5Eo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35EA5AD-A658-4B37-B7DA-018098DA6BD2}">
  <a:tblStyle styleId="{135EA5AD-A658-4B37-B7DA-018098DA6BD2}"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BF5"/>
          </a:solidFill>
        </a:fill>
      </a:tcStyle>
    </a:wholeTbl>
    <a:band1H>
      <a:tcTxStyle/>
      <a:tcStyle>
        <a:fill>
          <a:solidFill>
            <a:srgbClr val="CDD4EA"/>
          </a:solidFill>
        </a:fill>
      </a:tcStyle>
    </a:band1H>
    <a:band2H>
      <a:tcTxStyle/>
    </a:band2H>
    <a:band1V>
      <a:tcTxStyle/>
      <a:tcStyle>
        <a:fill>
          <a:solidFill>
            <a:srgbClr val="CDD4EA"/>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Corbel-regular.fntdata"/><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Corbel-italic.fntdata"/><Relationship Id="rId25" Type="http://schemas.openxmlformats.org/officeDocument/2006/relationships/font" Target="fonts/Corbel-bold.fntdata"/><Relationship Id="rId28" Type="http://customschemas.google.com/relationships/presentationmetadata" Target="metadata"/><Relationship Id="rId27" Type="http://schemas.openxmlformats.org/officeDocument/2006/relationships/font" Target="fonts/Corbel-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9" name="Google Shape;15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2" name="Google Shape;17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3" name="Google Shape;183;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 name="Google Shape;188;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7" name="Google Shape;207;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208" name="Google Shape;208;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200"/>
              <a:buFont typeface="Times"/>
              <a:buNone/>
            </a:pPr>
            <a:fld id="{00000000-1234-1234-1234-123412341234}" type="slidenum">
              <a:rPr b="0" lang="en-US" sz="1200">
                <a:solidFill>
                  <a:schemeClr val="dk1"/>
                </a:solidFill>
                <a:latin typeface="Times"/>
                <a:ea typeface="Times"/>
                <a:cs typeface="Times"/>
                <a:sym typeface="Times"/>
              </a:rPr>
              <a:t>‹#›</a:t>
            </a:fld>
            <a:endParaRPr b="0" sz="1200">
              <a:solidFill>
                <a:schemeClr val="dk1"/>
              </a:solidFill>
              <a:latin typeface="Times"/>
              <a:ea typeface="Times"/>
              <a:cs typeface="Times"/>
              <a:sym typeface="Time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14dd8afac0f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14dd8afac0f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7" name="Google Shape;217;g14dd8afac0f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1705a2e0901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1705a2e0901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 name="Google Shape;104;g1705a2e0901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 name="Google Shape;109;p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10" name="Google Shape;110;p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p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400"/>
              <a:buFont typeface="Calibri"/>
              <a:buNone/>
            </a:pPr>
            <a:r>
              <a:t/>
            </a:r>
            <a:endParaRPr/>
          </a:p>
        </p:txBody>
      </p:sp>
      <p:sp>
        <p:nvSpPr>
          <p:cNvPr id="123" name="Google Shape;123;p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183c6b7e70d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183c6b7e70d_0_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g183c6b7e70d_0_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183c6b7e70d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183c6b7e70d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4" name="Google Shape;144;g183c6b7e70d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9" name="Google Shape;149;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6"/>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6"/>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25"/>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6"/>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26"/>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2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2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1" name="Shape 21"/>
        <p:cNvGrpSpPr/>
        <p:nvPr/>
      </p:nvGrpSpPr>
      <p:grpSpPr>
        <a:xfrm>
          <a:off x="0" y="0"/>
          <a:ext cx="0" cy="0"/>
          <a:chOff x="0" y="0"/>
          <a:chExt cx="0" cy="0"/>
        </a:xfrm>
      </p:grpSpPr>
      <p:sp>
        <p:nvSpPr>
          <p:cNvPr id="22" name="Google Shape;22;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25" name="Shape 25"/>
        <p:cNvGrpSpPr/>
        <p:nvPr/>
      </p:nvGrpSpPr>
      <p:grpSpPr>
        <a:xfrm>
          <a:off x="0" y="0"/>
          <a:ext cx="0" cy="0"/>
          <a:chOff x="0" y="0"/>
          <a:chExt cx="0" cy="0"/>
        </a:xfrm>
      </p:grpSpPr>
      <p:sp>
        <p:nvSpPr>
          <p:cNvPr id="26" name="Google Shape;26;p18"/>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18"/>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8" name="Google Shape;28;p18"/>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9" name="Google Shape;29;p18"/>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0" name="Google Shape;30;p18"/>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4" name="Shape 34"/>
        <p:cNvGrpSpPr/>
        <p:nvPr/>
      </p:nvGrpSpPr>
      <p:grpSpPr>
        <a:xfrm>
          <a:off x="0" y="0"/>
          <a:ext cx="0" cy="0"/>
          <a:chOff x="0" y="0"/>
          <a:chExt cx="0" cy="0"/>
        </a:xfrm>
      </p:grpSpPr>
      <p:sp>
        <p:nvSpPr>
          <p:cNvPr id="35" name="Google Shape;35;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6" name="Google Shape;36;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9" name="Shape 39"/>
        <p:cNvGrpSpPr/>
        <p:nvPr/>
      </p:nvGrpSpPr>
      <p:grpSpPr>
        <a:xfrm>
          <a:off x="0" y="0"/>
          <a:ext cx="0" cy="0"/>
          <a:chOff x="0" y="0"/>
          <a:chExt cx="0" cy="0"/>
        </a:xfrm>
      </p:grpSpPr>
      <p:sp>
        <p:nvSpPr>
          <p:cNvPr id="40" name="Google Shape;40;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2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4" name="Google Shape;44;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5" name="Shape 45"/>
        <p:cNvGrpSpPr/>
        <p:nvPr/>
      </p:nvGrpSpPr>
      <p:grpSpPr>
        <a:xfrm>
          <a:off x="0" y="0"/>
          <a:ext cx="0" cy="0"/>
          <a:chOff x="0" y="0"/>
          <a:chExt cx="0" cy="0"/>
        </a:xfrm>
      </p:grpSpPr>
      <p:sp>
        <p:nvSpPr>
          <p:cNvPr id="46" name="Google Shape;46;p21"/>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21"/>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48" name="Google Shape;48;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9" name="Google Shape;49;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1" name="Shape 51"/>
        <p:cNvGrpSpPr/>
        <p:nvPr/>
      </p:nvGrpSpPr>
      <p:grpSpPr>
        <a:xfrm>
          <a:off x="0" y="0"/>
          <a:ext cx="0" cy="0"/>
          <a:chOff x="0" y="0"/>
          <a:chExt cx="0" cy="0"/>
        </a:xfrm>
      </p:grpSpPr>
      <p:sp>
        <p:nvSpPr>
          <p:cNvPr id="52" name="Google Shape;52;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3" name="Google Shape;53;p22"/>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4" name="Google Shape;54;p22"/>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23"/>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23"/>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4"/>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24"/>
          <p:cNvSpPr/>
          <p:nvPr>
            <p:ph idx="2" type="pic"/>
          </p:nvPr>
        </p:nvSpPr>
        <p:spPr>
          <a:xfrm>
            <a:off x="5183188" y="987425"/>
            <a:ext cx="6172200" cy="4873625"/>
          </a:xfrm>
          <a:prstGeom prst="rect">
            <a:avLst/>
          </a:prstGeom>
          <a:noFill/>
          <a:ln>
            <a:noFill/>
          </a:ln>
        </p:spPr>
      </p:sp>
      <p:sp>
        <p:nvSpPr>
          <p:cNvPr id="68" name="Google Shape;68;p24"/>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0.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27.png"/><Relationship Id="rId7" Type="http://schemas.openxmlformats.org/officeDocument/2006/relationships/image" Target="../media/image31.png"/><Relationship Id="rId8"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22.jpg"/><Relationship Id="rId4" Type="http://schemas.openxmlformats.org/officeDocument/2006/relationships/image" Target="../media/image25.png"/><Relationship Id="rId5"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hyperlink" Target="https://drive.google.com/file/d/1qzEdETIss9x1rTxU9VRoczknx5wvXc7n/view?usp=sharing" TargetMode="External"/><Relationship Id="rId4" Type="http://schemas.openxmlformats.org/officeDocument/2006/relationships/hyperlink" Target="https://docs.google.com/spreadsheets/d/1OhBm9e7Gi8-lflFc1w-0YsMmopOB8CL8F0o-VU2hK9Y/edit#gid=45808038"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23.png"/><Relationship Id="rId4" Type="http://schemas.openxmlformats.org/officeDocument/2006/relationships/image" Target="../media/image6.png"/><Relationship Id="rId5"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7" name="Shape 87"/>
        <p:cNvGrpSpPr/>
        <p:nvPr/>
      </p:nvGrpSpPr>
      <p:grpSpPr>
        <a:xfrm>
          <a:off x="0" y="0"/>
          <a:ext cx="0" cy="0"/>
          <a:chOff x="0" y="0"/>
          <a:chExt cx="0" cy="0"/>
        </a:xfrm>
      </p:grpSpPr>
      <p:pic>
        <p:nvPicPr>
          <p:cNvPr id="88" name="Google Shape;88;p1"/>
          <p:cNvPicPr preferRelativeResize="0"/>
          <p:nvPr/>
        </p:nvPicPr>
        <p:blipFill rotWithShape="1">
          <a:blip r:embed="rId3">
            <a:alphaModFix/>
          </a:blip>
          <a:srcRect b="3770" l="0" r="0" t="18376"/>
          <a:stretch/>
        </p:blipFill>
        <p:spPr>
          <a:xfrm>
            <a:off x="20" y="10"/>
            <a:ext cx="12191980" cy="6857990"/>
          </a:xfrm>
          <a:prstGeom prst="rect">
            <a:avLst/>
          </a:prstGeom>
          <a:noFill/>
          <a:ln>
            <a:noFill/>
          </a:ln>
        </p:spPr>
      </p:pic>
      <p:sp>
        <p:nvSpPr>
          <p:cNvPr id="89" name="Google Shape;89;p1"/>
          <p:cNvSpPr/>
          <p:nvPr/>
        </p:nvSpPr>
        <p:spPr>
          <a:xfrm>
            <a:off x="7488621" y="2277613"/>
            <a:ext cx="4703379" cy="4580387"/>
          </a:xfrm>
          <a:custGeom>
            <a:rect b="b" l="l" r="r" t="t"/>
            <a:pathLst>
              <a:path extrusionOk="0" h="1298" w="1333">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lt1">
              <a:alpha val="69803"/>
            </a:schemeClr>
          </a:solidFill>
          <a:ln>
            <a:noFill/>
          </a:ln>
        </p:spPr>
        <p:txBody>
          <a:bodyPr anchorCtr="0" anchor="t" bIns="45700" lIns="91425" spcFirstLastPara="1" rIns="91425" wrap="square" tIns="45700">
            <a:normAutofit/>
          </a:bodyPr>
          <a:lstStyle/>
          <a:p>
            <a:pPr indent="0" lvl="0" marL="0" marR="0" rtl="0" algn="ctr">
              <a:spcBef>
                <a:spcPts val="0"/>
              </a:spcBef>
              <a:spcAft>
                <a:spcPts val="0"/>
              </a:spcAft>
              <a:buClr>
                <a:schemeClr val="dk1"/>
              </a:buClr>
              <a:buSzPts val="1600"/>
              <a:buFont typeface="Arial"/>
              <a:buNone/>
            </a:pPr>
            <a:r>
              <a:t/>
            </a:r>
            <a:endParaRPr b="0" i="0" sz="1600" u="none" cap="none" strike="noStrike">
              <a:solidFill>
                <a:schemeClr val="dk1"/>
              </a:solidFill>
              <a:latin typeface="Calibri"/>
              <a:ea typeface="Calibri"/>
              <a:cs typeface="Calibri"/>
              <a:sym typeface="Calibri"/>
            </a:endParaRPr>
          </a:p>
        </p:txBody>
      </p:sp>
      <p:sp>
        <p:nvSpPr>
          <p:cNvPr id="90" name="Google Shape;90;p1"/>
          <p:cNvSpPr txBox="1"/>
          <p:nvPr>
            <p:ph type="ctrTitle"/>
          </p:nvPr>
        </p:nvSpPr>
        <p:spPr>
          <a:xfrm>
            <a:off x="8022021" y="3231931"/>
            <a:ext cx="3852041" cy="1834056"/>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Corbel"/>
              <a:buNone/>
            </a:pPr>
            <a:r>
              <a:rPr lang="en-US" sz="4000">
                <a:latin typeface="Corbel"/>
                <a:ea typeface="Corbel"/>
                <a:cs typeface="Corbel"/>
                <a:sym typeface="Corbel"/>
              </a:rPr>
              <a:t>Automating Pharmacokinetic Predictions</a:t>
            </a:r>
            <a:endParaRPr sz="4000"/>
          </a:p>
        </p:txBody>
      </p:sp>
      <p:sp>
        <p:nvSpPr>
          <p:cNvPr id="91" name="Google Shape;91;p1"/>
          <p:cNvSpPr txBox="1"/>
          <p:nvPr>
            <p:ph idx="1" type="subTitle"/>
          </p:nvPr>
        </p:nvSpPr>
        <p:spPr>
          <a:xfrm>
            <a:off x="7782910" y="5242675"/>
            <a:ext cx="4330262" cy="683284"/>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000"/>
              <a:buNone/>
            </a:pPr>
            <a:r>
              <a:rPr lang="en-US" sz="2000">
                <a:latin typeface="Corbel"/>
                <a:ea typeface="Corbel"/>
                <a:cs typeface="Corbel"/>
                <a:sym typeface="Corbel"/>
              </a:rPr>
              <a:t>Using </a:t>
            </a:r>
            <a:r>
              <a:rPr i="1" lang="en-US" sz="2000"/>
              <a:t>Artemisia</a:t>
            </a:r>
            <a:r>
              <a:rPr lang="en-US" sz="2000">
                <a:latin typeface="Corbel"/>
                <a:ea typeface="Corbel"/>
                <a:cs typeface="Corbel"/>
                <a:sym typeface="Corbel"/>
              </a:rPr>
              <a:t> as a Case Study</a:t>
            </a:r>
            <a:endParaRPr sz="2000"/>
          </a:p>
        </p:txBody>
      </p:sp>
      <p:cxnSp>
        <p:nvCxnSpPr>
          <p:cNvPr id="92" name="Google Shape;92;p1"/>
          <p:cNvCxnSpPr/>
          <p:nvPr/>
        </p:nvCxnSpPr>
        <p:spPr>
          <a:xfrm>
            <a:off x="9480331" y="5123793"/>
            <a:ext cx="935420" cy="0"/>
          </a:xfrm>
          <a:prstGeom prst="straightConnector1">
            <a:avLst/>
          </a:prstGeom>
          <a:noFill/>
          <a:ln cap="sq" cmpd="sng" w="25400">
            <a:solidFill>
              <a:srgbClr val="262626"/>
            </a:solidFill>
            <a:prstDash val="solid"/>
            <a:bevel/>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pic>
        <p:nvPicPr>
          <p:cNvPr id="161" name="Google Shape;161;p7"/>
          <p:cNvPicPr preferRelativeResize="0"/>
          <p:nvPr/>
        </p:nvPicPr>
        <p:blipFill rotWithShape="1">
          <a:blip r:embed="rId3">
            <a:alphaModFix/>
          </a:blip>
          <a:srcRect b="0" l="0" r="0" t="0"/>
          <a:stretch/>
        </p:blipFill>
        <p:spPr>
          <a:xfrm>
            <a:off x="0" y="0"/>
            <a:ext cx="6771290" cy="6858000"/>
          </a:xfrm>
          <a:prstGeom prst="rect">
            <a:avLst/>
          </a:prstGeom>
          <a:noFill/>
          <a:ln>
            <a:noFill/>
          </a:ln>
        </p:spPr>
      </p:pic>
      <p:sp>
        <p:nvSpPr>
          <p:cNvPr id="162" name="Google Shape;162;p7"/>
          <p:cNvSpPr txBox="1"/>
          <p:nvPr/>
        </p:nvSpPr>
        <p:spPr>
          <a:xfrm>
            <a:off x="7086582" y="797906"/>
            <a:ext cx="4333364"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2400" u="none" cap="none" strike="noStrike">
                <a:solidFill>
                  <a:schemeClr val="dk1"/>
                </a:solidFill>
                <a:latin typeface="Calibri"/>
                <a:ea typeface="Calibri"/>
                <a:cs typeface="Calibri"/>
                <a:sym typeface="Calibri"/>
              </a:rPr>
              <a:t>Schematic of the steps taken to automate the process of pharmacokinetic predictions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pic>
        <p:nvPicPr>
          <p:cNvPr id="167" name="Google Shape;167;p8"/>
          <p:cNvPicPr preferRelativeResize="0"/>
          <p:nvPr/>
        </p:nvPicPr>
        <p:blipFill rotWithShape="1">
          <a:blip r:embed="rId3">
            <a:alphaModFix/>
          </a:blip>
          <a:srcRect b="0" l="0" r="0" t="0"/>
          <a:stretch/>
        </p:blipFill>
        <p:spPr>
          <a:xfrm>
            <a:off x="276288" y="2480694"/>
            <a:ext cx="5819712" cy="4015737"/>
          </a:xfrm>
          <a:prstGeom prst="rect">
            <a:avLst/>
          </a:prstGeom>
          <a:noFill/>
          <a:ln>
            <a:noFill/>
          </a:ln>
        </p:spPr>
      </p:pic>
      <p:sp>
        <p:nvSpPr>
          <p:cNvPr id="168" name="Google Shape;168;p8"/>
          <p:cNvSpPr txBox="1"/>
          <p:nvPr/>
        </p:nvSpPr>
        <p:spPr>
          <a:xfrm>
            <a:off x="282077" y="736845"/>
            <a:ext cx="11627845" cy="163121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500">
                <a:solidFill>
                  <a:schemeClr val="dk1"/>
                </a:solidFill>
                <a:latin typeface="Calibri"/>
                <a:ea typeface="Calibri"/>
                <a:cs typeface="Calibri"/>
                <a:sym typeface="Calibri"/>
              </a:rPr>
              <a:t>Hypothesis: </a:t>
            </a:r>
            <a:r>
              <a:rPr lang="en-US" sz="2500">
                <a:solidFill>
                  <a:schemeClr val="dk1"/>
                </a:solidFill>
                <a:latin typeface="Calibri"/>
                <a:ea typeface="Calibri"/>
                <a:cs typeface="Calibri"/>
                <a:sym typeface="Calibri"/>
              </a:rPr>
              <a:t>We first tested the hypothesis that because monoterpenes are smaller in molecular weight and have high lipophilicity, they would have higher GI absorption, are more likely to be CYP inhibitors, and are more likely to be P-gp substrates than phenolics and sesquiterpenes.</a:t>
            </a:r>
            <a:endParaRPr/>
          </a:p>
        </p:txBody>
      </p:sp>
      <p:pic>
        <p:nvPicPr>
          <p:cNvPr id="169" name="Google Shape;169;p8"/>
          <p:cNvPicPr preferRelativeResize="0"/>
          <p:nvPr/>
        </p:nvPicPr>
        <p:blipFill rotWithShape="1">
          <a:blip r:embed="rId4">
            <a:alphaModFix/>
          </a:blip>
          <a:srcRect b="0" l="0" r="0" t="0"/>
          <a:stretch/>
        </p:blipFill>
        <p:spPr>
          <a:xfrm>
            <a:off x="6223000" y="2480693"/>
            <a:ext cx="5819712" cy="401573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pic>
        <p:nvPicPr>
          <p:cNvPr id="174" name="Google Shape;174;p9"/>
          <p:cNvPicPr preferRelativeResize="0"/>
          <p:nvPr/>
        </p:nvPicPr>
        <p:blipFill rotWithShape="1">
          <a:blip r:embed="rId3">
            <a:alphaModFix/>
          </a:blip>
          <a:srcRect b="0" l="0" r="0" t="0"/>
          <a:stretch/>
        </p:blipFill>
        <p:spPr>
          <a:xfrm>
            <a:off x="84223" y="785312"/>
            <a:ext cx="12107777" cy="538774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graphicFrame>
        <p:nvGraphicFramePr>
          <p:cNvPr id="179" name="Google Shape;179;p10"/>
          <p:cNvGraphicFramePr/>
          <p:nvPr/>
        </p:nvGraphicFramePr>
        <p:xfrm>
          <a:off x="3678620" y="456218"/>
          <a:ext cx="3000000" cy="3000000"/>
        </p:xfrm>
        <a:graphic>
          <a:graphicData uri="http://schemas.openxmlformats.org/drawingml/2006/table">
            <a:tbl>
              <a:tblPr bandRow="1" firstRow="1">
                <a:noFill/>
                <a:tableStyleId>{135EA5AD-A658-4B37-B7DA-018098DA6BD2}</a:tableStyleId>
              </a:tblPr>
              <a:tblGrid>
                <a:gridCol w="4152150"/>
                <a:gridCol w="4152150"/>
              </a:tblGrid>
              <a:tr h="444750">
                <a:tc>
                  <a:txBody>
                    <a:bodyPr/>
                    <a:lstStyle/>
                    <a:p>
                      <a:pPr indent="0" lvl="0" marL="0" marR="0" rtl="0" algn="ctr">
                        <a:spcBef>
                          <a:spcPts val="0"/>
                        </a:spcBef>
                        <a:spcAft>
                          <a:spcPts val="0"/>
                        </a:spcAft>
                        <a:buNone/>
                      </a:pPr>
                      <a:r>
                        <a:rPr lang="en-US" sz="1800" u="none" cap="none" strike="noStrike"/>
                        <a:t>Induced/Avoided</a:t>
                      </a:r>
                      <a:endParaRPr/>
                    </a:p>
                  </a:txBody>
                  <a:tcPr marT="45725" marB="45725" marR="91450" marL="91450"/>
                </a:tc>
                <a:tc>
                  <a:txBody>
                    <a:bodyPr/>
                    <a:lstStyle/>
                    <a:p>
                      <a:pPr indent="0" lvl="0" marL="0" marR="0" rtl="0" algn="ctr">
                        <a:spcBef>
                          <a:spcPts val="0"/>
                        </a:spcBef>
                        <a:spcAft>
                          <a:spcPts val="0"/>
                        </a:spcAft>
                        <a:buNone/>
                      </a:pPr>
                      <a:r>
                        <a:rPr lang="en-US" sz="1800" u="none" cap="none" strike="noStrike"/>
                        <a:t>Not Induced/Avoided</a:t>
                      </a:r>
                      <a:endParaRPr/>
                    </a:p>
                  </a:txBody>
                  <a:tcPr marT="45725" marB="45725" marR="91450" marL="91450"/>
                </a:tc>
              </a:tr>
              <a:tr h="444750">
                <a:tc>
                  <a:txBody>
                    <a:bodyPr/>
                    <a:lstStyle/>
                    <a:p>
                      <a:pPr indent="0" lvl="0" marL="0" marR="0" rtl="0" algn="ctr">
                        <a:spcBef>
                          <a:spcPts val="0"/>
                        </a:spcBef>
                        <a:spcAft>
                          <a:spcPts val="0"/>
                        </a:spcAft>
                        <a:buNone/>
                      </a:pPr>
                      <a:r>
                        <a:rPr lang="en-US" sz="1800" u="none" cap="none" strike="noStrike"/>
                        <a:t>Methacroleine</a:t>
                      </a:r>
                      <a:endParaRPr sz="1800" u="none" cap="none" strike="noStrike"/>
                    </a:p>
                  </a:txBody>
                  <a:tcPr marT="45725" marB="45725" marR="91450" marL="91450"/>
                </a:tc>
                <a:tc>
                  <a:txBody>
                    <a:bodyPr/>
                    <a:lstStyle/>
                    <a:p>
                      <a:pPr indent="0" lvl="0" marL="0" marR="0" rtl="0" algn="ctr">
                        <a:spcBef>
                          <a:spcPts val="0"/>
                        </a:spcBef>
                        <a:spcAft>
                          <a:spcPts val="0"/>
                        </a:spcAft>
                        <a:buNone/>
                      </a:pPr>
                      <a:r>
                        <a:rPr lang="en-US" sz="1800" u="none" cap="none" strike="noStrike"/>
                        <a:t>Santolinolide-B</a:t>
                      </a:r>
                      <a:endParaRPr/>
                    </a:p>
                  </a:txBody>
                  <a:tcPr marT="45725" marB="45725" marR="91450" marL="91450"/>
                </a:tc>
              </a:tr>
              <a:tr h="444750">
                <a:tc>
                  <a:txBody>
                    <a:bodyPr/>
                    <a:lstStyle/>
                    <a:p>
                      <a:pPr indent="0" lvl="0" marL="0" marR="0" rtl="0" algn="ctr">
                        <a:spcBef>
                          <a:spcPts val="0"/>
                        </a:spcBef>
                        <a:spcAft>
                          <a:spcPts val="0"/>
                        </a:spcAft>
                        <a:buNone/>
                      </a:pPr>
                      <a:r>
                        <a:rPr lang="en-US" sz="1800" u="none" cap="none" strike="noStrike"/>
                        <a:t>p-Cymene</a:t>
                      </a:r>
                      <a:endParaRPr/>
                    </a:p>
                  </a:txBody>
                  <a:tcPr marT="45725" marB="45725" marR="91450" marL="91450"/>
                </a:tc>
                <a:tc>
                  <a:txBody>
                    <a:bodyPr/>
                    <a:lstStyle/>
                    <a:p>
                      <a:pPr indent="0" lvl="0" marL="0" marR="0" rtl="0" algn="ctr">
                        <a:spcBef>
                          <a:spcPts val="0"/>
                        </a:spcBef>
                        <a:spcAft>
                          <a:spcPts val="0"/>
                        </a:spcAft>
                        <a:buNone/>
                      </a:pPr>
                      <a:r>
                        <a:rPr lang="en-US" sz="1800" u="none" cap="none" strike="noStrike"/>
                        <a:t>Lyratyl acetate</a:t>
                      </a:r>
                      <a:endParaRPr/>
                    </a:p>
                  </a:txBody>
                  <a:tcPr marT="45725" marB="45725" marR="91450" marL="91450"/>
                </a:tc>
              </a:tr>
              <a:tr h="444750">
                <a:tc>
                  <a:txBody>
                    <a:bodyPr/>
                    <a:lstStyle/>
                    <a:p>
                      <a:pPr indent="0" lvl="0" marL="0" marR="0" rtl="0" algn="ctr">
                        <a:spcBef>
                          <a:spcPts val="0"/>
                        </a:spcBef>
                        <a:spcAft>
                          <a:spcPts val="0"/>
                        </a:spcAft>
                        <a:buNone/>
                      </a:pPr>
                      <a:r>
                        <a:rPr lang="en-US" sz="1800" u="none" cap="none" strike="noStrike"/>
                        <a:t>Alpha-pinene</a:t>
                      </a:r>
                      <a:endParaRPr/>
                    </a:p>
                  </a:txBody>
                  <a:tcPr marT="45725" marB="45725" marR="91450" marL="91450"/>
                </a:tc>
                <a:tc>
                  <a:txBody>
                    <a:bodyPr/>
                    <a:lstStyle/>
                    <a:p>
                      <a:pPr indent="0" lvl="0" marL="0" marR="0" rtl="0" algn="ctr">
                        <a:spcBef>
                          <a:spcPts val="0"/>
                        </a:spcBef>
                        <a:spcAft>
                          <a:spcPts val="0"/>
                        </a:spcAft>
                        <a:buNone/>
                      </a:pPr>
                      <a:r>
                        <a:rPr lang="en-US" sz="1800" u="none" cap="none" strike="noStrike"/>
                        <a:t>Terpinen-4-ol</a:t>
                      </a:r>
                      <a:endParaRPr/>
                    </a:p>
                  </a:txBody>
                  <a:tcPr marT="45725" marB="45725" marR="91450" marL="91450"/>
                </a:tc>
              </a:tr>
              <a:tr h="444750">
                <a:tc>
                  <a:txBody>
                    <a:bodyPr/>
                    <a:lstStyle/>
                    <a:p>
                      <a:pPr indent="0" lvl="0" marL="0" marR="0" rtl="0" algn="ctr">
                        <a:spcBef>
                          <a:spcPts val="0"/>
                        </a:spcBef>
                        <a:spcAft>
                          <a:spcPts val="0"/>
                        </a:spcAft>
                        <a:buNone/>
                      </a:pPr>
                      <a:r>
                        <a:rPr lang="en-US" sz="1800" u="none" cap="none" strike="noStrike"/>
                        <a:t>Camphene</a:t>
                      </a:r>
                      <a:endParaRPr/>
                    </a:p>
                  </a:txBody>
                  <a:tcPr marT="45725" marB="45725" marR="91450" marL="91450"/>
                </a:tc>
                <a:tc>
                  <a:txBody>
                    <a:bodyPr/>
                    <a:lstStyle/>
                    <a:p>
                      <a:pPr indent="0" lvl="0" marL="0" marR="0" rtl="0" algn="ctr">
                        <a:spcBef>
                          <a:spcPts val="0"/>
                        </a:spcBef>
                        <a:spcAft>
                          <a:spcPts val="0"/>
                        </a:spcAft>
                        <a:buNone/>
                      </a:pPr>
                      <a:r>
                        <a:rPr lang="en-US" sz="1800" u="none" cap="none" strike="noStrike"/>
                        <a:t>Geranyl acetate</a:t>
                      </a:r>
                      <a:endParaRPr/>
                    </a:p>
                  </a:txBody>
                  <a:tcPr marT="45725" marB="45725" marR="91450" marL="91450"/>
                </a:tc>
              </a:tr>
              <a:tr h="444750">
                <a:tc>
                  <a:txBody>
                    <a:bodyPr/>
                    <a:lstStyle/>
                    <a:p>
                      <a:pPr indent="0" lvl="0" marL="0" marR="0" rtl="0" algn="ctr">
                        <a:spcBef>
                          <a:spcPts val="0"/>
                        </a:spcBef>
                        <a:spcAft>
                          <a:spcPts val="0"/>
                        </a:spcAft>
                        <a:buNone/>
                      </a:pPr>
                      <a:r>
                        <a:rPr lang="en-US" sz="1800" u="none" cap="none" strike="noStrike"/>
                        <a:t>Alpha-phellandrene</a:t>
                      </a:r>
                      <a:endParaRPr/>
                    </a:p>
                  </a:txBody>
                  <a:tcPr marT="45725" marB="45725" marR="91450" marL="91450"/>
                </a:tc>
                <a:tc>
                  <a:txBody>
                    <a:bodyPr/>
                    <a:lstStyle/>
                    <a:p>
                      <a:pPr indent="0" lvl="0" marL="0" marR="0" rtl="0" algn="ctr">
                        <a:spcBef>
                          <a:spcPts val="0"/>
                        </a:spcBef>
                        <a:spcAft>
                          <a:spcPts val="0"/>
                        </a:spcAft>
                        <a:buNone/>
                      </a:pPr>
                      <a:r>
                        <a:rPr lang="en-US" sz="1800" u="none" cap="none" strike="noStrike"/>
                        <a:t>Neryl isovalerate</a:t>
                      </a:r>
                      <a:endParaRPr/>
                    </a:p>
                  </a:txBody>
                  <a:tcPr marT="45725" marB="45725" marR="91450" marL="91450"/>
                </a:tc>
              </a:tr>
              <a:tr h="444750">
                <a:tc>
                  <a:txBody>
                    <a:bodyPr/>
                    <a:lstStyle/>
                    <a:p>
                      <a:pPr indent="0" lvl="0" marL="0" marR="0" rtl="0" algn="ctr">
                        <a:spcBef>
                          <a:spcPts val="0"/>
                        </a:spcBef>
                        <a:spcAft>
                          <a:spcPts val="0"/>
                        </a:spcAft>
                        <a:buNone/>
                      </a:pPr>
                      <a:r>
                        <a:rPr lang="en-US" sz="1800" u="none" cap="none" strike="noStrike"/>
                        <a:t>Beta-pinene</a:t>
                      </a:r>
                      <a:endParaRPr/>
                    </a:p>
                  </a:txBody>
                  <a:tcPr marT="45725" marB="45725" marR="91450" marL="91450"/>
                </a:tc>
                <a:tc>
                  <a:txBody>
                    <a:bodyPr/>
                    <a:lstStyle/>
                    <a:p>
                      <a:pPr indent="0" lvl="0" marL="0" marR="0" rtl="0" algn="ctr">
                        <a:spcBef>
                          <a:spcPts val="0"/>
                        </a:spcBef>
                        <a:spcAft>
                          <a:spcPts val="0"/>
                        </a:spcAft>
                        <a:buNone/>
                      </a:pPr>
                      <a:r>
                        <a:rPr lang="en-US" sz="1800" u="none" cap="none" strike="noStrike"/>
                        <a:t>Alpha-ionone</a:t>
                      </a:r>
                      <a:endParaRPr/>
                    </a:p>
                  </a:txBody>
                  <a:tcPr marT="45725" marB="45725" marR="91450" marL="91450"/>
                </a:tc>
              </a:tr>
              <a:tr h="444750">
                <a:tc>
                  <a:txBody>
                    <a:bodyPr/>
                    <a:lstStyle/>
                    <a:p>
                      <a:pPr indent="0" lvl="0" marL="0" marR="0" rtl="0" algn="ctr">
                        <a:spcBef>
                          <a:spcPts val="0"/>
                        </a:spcBef>
                        <a:spcAft>
                          <a:spcPts val="0"/>
                        </a:spcAft>
                        <a:buNone/>
                      </a:pPr>
                      <a:r>
                        <a:rPr lang="en-US" sz="1800" u="none" cap="none" strike="noStrike"/>
                        <a:t>Camphor</a:t>
                      </a:r>
                      <a:endParaRPr/>
                    </a:p>
                  </a:txBody>
                  <a:tcPr marT="45725" marB="45725" marR="91450" marL="91450"/>
                </a:tc>
                <a:tc>
                  <a:txBody>
                    <a:bodyPr/>
                    <a:lstStyle/>
                    <a:p>
                      <a:pPr indent="0" lvl="0" marL="0" marR="0" rtl="0" algn="ctr">
                        <a:spcBef>
                          <a:spcPts val="0"/>
                        </a:spcBef>
                        <a:spcAft>
                          <a:spcPts val="0"/>
                        </a:spcAft>
                        <a:buNone/>
                      </a:pPr>
                      <a:r>
                        <a:rPr lang="en-US" sz="1800" u="none" cap="none" strike="noStrike"/>
                        <a:t>Dehydroleucodin</a:t>
                      </a:r>
                      <a:endParaRPr sz="1800" u="none" cap="none" strike="noStrike"/>
                    </a:p>
                  </a:txBody>
                  <a:tcPr marT="45725" marB="45725" marR="91450" marL="91450"/>
                </a:tc>
              </a:tr>
              <a:tr h="444750">
                <a:tc>
                  <a:txBody>
                    <a:bodyPr/>
                    <a:lstStyle/>
                    <a:p>
                      <a:pPr indent="0" lvl="0" marL="0" marR="0" rtl="0" algn="ctr">
                        <a:spcBef>
                          <a:spcPts val="0"/>
                        </a:spcBef>
                        <a:spcAft>
                          <a:spcPts val="0"/>
                        </a:spcAft>
                        <a:buNone/>
                      </a:pPr>
                      <a:r>
                        <a:rPr lang="en-US" sz="1800" u="none" cap="none" strike="noStrike"/>
                        <a:t>Borneol</a:t>
                      </a:r>
                      <a:endParaRPr/>
                    </a:p>
                  </a:txBody>
                  <a:tcPr marT="45725" marB="45725" marR="91450" marL="91450"/>
                </a:tc>
                <a:tc>
                  <a:txBody>
                    <a:bodyPr/>
                    <a:lstStyle/>
                    <a:p>
                      <a:pPr indent="0" lvl="0" marL="0" marR="0" rtl="0" algn="ctr">
                        <a:spcBef>
                          <a:spcPts val="0"/>
                        </a:spcBef>
                        <a:spcAft>
                          <a:spcPts val="0"/>
                        </a:spcAft>
                        <a:buNone/>
                      </a:pPr>
                      <a:r>
                        <a:rPr lang="en-US" sz="1800" u="none" cap="none" strike="noStrike"/>
                        <a:t>Arbiglovin</a:t>
                      </a:r>
                      <a:endParaRPr sz="1800" u="none" cap="none" strike="noStrike"/>
                    </a:p>
                  </a:txBody>
                  <a:tcPr marT="45725" marB="45725" marR="91450" marL="91450"/>
                </a:tc>
              </a:tr>
              <a:tr h="444750">
                <a:tc>
                  <a:txBody>
                    <a:bodyPr/>
                    <a:lstStyle/>
                    <a:p>
                      <a:pPr indent="0" lvl="0" marL="0" marR="0" rtl="0" algn="ctr">
                        <a:spcBef>
                          <a:spcPts val="0"/>
                        </a:spcBef>
                        <a:spcAft>
                          <a:spcPts val="0"/>
                        </a:spcAft>
                        <a:buNone/>
                      </a:pPr>
                      <a:r>
                        <a:rPr lang="en-US" sz="1800" u="none" cap="none" strike="noStrike"/>
                        <a:t>Artemiseole</a:t>
                      </a:r>
                      <a:endParaRPr sz="1800" u="none" cap="none" strike="noStrike"/>
                    </a:p>
                  </a:txBody>
                  <a:tcPr marT="45725" marB="45725" marR="91450" marL="91450"/>
                </a:tc>
                <a:tc>
                  <a:txBody>
                    <a:bodyPr/>
                    <a:lstStyle/>
                    <a:p>
                      <a:pPr indent="0" lvl="0" marL="0" marR="0" rtl="0" algn="ctr">
                        <a:spcBef>
                          <a:spcPts val="0"/>
                        </a:spcBef>
                        <a:spcAft>
                          <a:spcPts val="0"/>
                        </a:spcAft>
                        <a:buNone/>
                      </a:pPr>
                      <a:r>
                        <a:rPr lang="en-US" sz="1800" u="none" cap="none" strike="noStrike"/>
                        <a:t>Santonin</a:t>
                      </a:r>
                      <a:endParaRPr/>
                    </a:p>
                  </a:txBody>
                  <a:tcPr marT="45725" marB="45725" marR="91450" marL="91450"/>
                </a:tc>
              </a:tr>
              <a:tr h="444750">
                <a:tc>
                  <a:txBody>
                    <a:bodyPr/>
                    <a:lstStyle/>
                    <a:p>
                      <a:pPr indent="0" lvl="0" marL="0" marR="0" rtl="0" algn="ctr">
                        <a:spcBef>
                          <a:spcPts val="0"/>
                        </a:spcBef>
                        <a:spcAft>
                          <a:spcPts val="0"/>
                        </a:spcAft>
                        <a:buNone/>
                      </a:pPr>
                      <a:r>
                        <a:rPr lang="en-US" sz="1800" u="none" cap="none" strike="noStrike"/>
                        <a:t>1,8-cineole</a:t>
                      </a:r>
                      <a:endParaRPr/>
                    </a:p>
                  </a:txBody>
                  <a:tcPr marT="45725" marB="45725" marR="91450" marL="91450"/>
                </a:tc>
                <a:tc>
                  <a:txBody>
                    <a:bodyPr/>
                    <a:lstStyle/>
                    <a:p>
                      <a:pPr indent="0" lvl="0" marL="0" marR="0" rtl="0" algn="ctr">
                        <a:spcBef>
                          <a:spcPts val="0"/>
                        </a:spcBef>
                        <a:spcAft>
                          <a:spcPts val="0"/>
                        </a:spcAft>
                        <a:buNone/>
                      </a:pPr>
                      <a:r>
                        <a:rPr lang="en-US" sz="1800" u="none" cap="none" strike="noStrike"/>
                        <a:t>Rothin-A</a:t>
                      </a:r>
                      <a:endParaRPr/>
                    </a:p>
                  </a:txBody>
                  <a:tcPr marT="45725" marB="45725" marR="91450" marL="91450"/>
                </a:tc>
              </a:tr>
              <a:tr h="444750">
                <a:tc>
                  <a:txBody>
                    <a:bodyPr/>
                    <a:lstStyle/>
                    <a:p>
                      <a:pPr indent="0" lvl="0" marL="0" marR="0" rtl="0" algn="ctr">
                        <a:spcBef>
                          <a:spcPts val="0"/>
                        </a:spcBef>
                        <a:spcAft>
                          <a:spcPts val="0"/>
                        </a:spcAft>
                        <a:buNone/>
                      </a:pPr>
                      <a:r>
                        <a:rPr lang="en-US" sz="1800" u="none" cap="none" strike="noStrike"/>
                        <a:t>Beta-caryophyllene</a:t>
                      </a:r>
                      <a:endParaRPr/>
                    </a:p>
                  </a:txBody>
                  <a:tcPr marT="45725" marB="45725" marR="91450" marL="91450"/>
                </a:tc>
                <a:tc>
                  <a:txBody>
                    <a:bodyPr/>
                    <a:lstStyle/>
                    <a:p>
                      <a:pPr indent="0" lvl="0" marL="0" marR="0" rtl="0" algn="ctr">
                        <a:spcBef>
                          <a:spcPts val="0"/>
                        </a:spcBef>
                        <a:spcAft>
                          <a:spcPts val="0"/>
                        </a:spcAft>
                        <a:buNone/>
                      </a:pPr>
                      <a:r>
                        <a:rPr lang="en-US" sz="1800" u="none" cap="none" strike="noStrike"/>
                        <a:t>Deacetyllaurenobiolide</a:t>
                      </a:r>
                      <a:endParaRPr sz="1800" u="none" cap="none" strike="noStrike"/>
                    </a:p>
                  </a:txBody>
                  <a:tcPr marT="45725" marB="45725" marR="91450" marL="91450"/>
                </a:tc>
              </a:tr>
              <a:tr h="444750">
                <a:tc>
                  <a:txBody>
                    <a:bodyPr/>
                    <a:lstStyle/>
                    <a:p>
                      <a:pPr indent="0" lvl="0" marL="0" marR="0" rtl="0" algn="ctr">
                        <a:spcBef>
                          <a:spcPts val="0"/>
                        </a:spcBef>
                        <a:spcAft>
                          <a:spcPts val="0"/>
                        </a:spcAft>
                        <a:buNone/>
                      </a:pPr>
                      <a:r>
                        <a:rPr lang="en-US" sz="1800" u="none" cap="none" strike="noStrike"/>
                        <a:t>Germacrene-D</a:t>
                      </a:r>
                      <a:endParaRPr/>
                    </a:p>
                  </a:txBody>
                  <a:tcPr marT="45725" marB="45725" marR="91450" marL="91450"/>
                </a:tc>
                <a:tc>
                  <a:txBody>
                    <a:bodyPr/>
                    <a:lstStyle/>
                    <a:p>
                      <a:pPr indent="0" lvl="0" marL="0" marR="0" rtl="0" algn="ctr">
                        <a:spcBef>
                          <a:spcPts val="0"/>
                        </a:spcBef>
                        <a:spcAft>
                          <a:spcPts val="0"/>
                        </a:spcAft>
                        <a:buNone/>
                      </a:pPr>
                      <a:r>
                        <a:rPr lang="en-US" sz="1800" u="none" cap="none" strike="noStrike"/>
                        <a:t>Pygmol</a:t>
                      </a:r>
                      <a:endParaRPr sz="1800" u="none" cap="none" strike="noStrike"/>
                    </a:p>
                  </a:txBody>
                  <a:tcPr marT="45725" marB="45725" marR="91450" marL="91450"/>
                </a:tc>
              </a:tr>
            </a:tbl>
          </a:graphicData>
        </a:graphic>
      </p:graphicFrame>
      <p:sp>
        <p:nvSpPr>
          <p:cNvPr id="180" name="Google Shape;180;p10"/>
          <p:cNvSpPr txBox="1"/>
          <p:nvPr/>
        </p:nvSpPr>
        <p:spPr>
          <a:xfrm>
            <a:off x="105507" y="456218"/>
            <a:ext cx="3432517" cy="586314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500">
                <a:solidFill>
                  <a:schemeClr val="dk1"/>
                </a:solidFill>
                <a:latin typeface="Calibri"/>
                <a:ea typeface="Calibri"/>
                <a:cs typeface="Calibri"/>
                <a:sym typeface="Calibri"/>
              </a:rPr>
              <a:t>Second, we hypothesized that within monoterpenes, those that are induced or avoided by foraging herbivores would have higher GI absorption, are more likely to be CYP inhibitors, and are less likely to be P-gp substates compared to the individual monoterpenes that are not induced or avoided by herbivores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pic>
        <p:nvPicPr>
          <p:cNvPr id="185" name="Google Shape;185;p11"/>
          <p:cNvPicPr preferRelativeResize="0"/>
          <p:nvPr/>
        </p:nvPicPr>
        <p:blipFill rotWithShape="1">
          <a:blip r:embed="rId3">
            <a:alphaModFix/>
          </a:blip>
          <a:srcRect b="0" l="0" r="0" t="0"/>
          <a:stretch/>
        </p:blipFill>
        <p:spPr>
          <a:xfrm>
            <a:off x="-21536" y="759515"/>
            <a:ext cx="12213536" cy="43590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12"/>
          <p:cNvSpPr/>
          <p:nvPr/>
        </p:nvSpPr>
        <p:spPr>
          <a:xfrm>
            <a:off x="0" y="158802"/>
            <a:ext cx="12191999" cy="163121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500">
                <a:solidFill>
                  <a:schemeClr val="dk1"/>
                </a:solidFill>
                <a:latin typeface="Calibri"/>
                <a:ea typeface="Calibri"/>
                <a:cs typeface="Calibri"/>
                <a:sym typeface="Calibri"/>
              </a:rPr>
              <a:t>Lastly, we hypothesized that species or subspecies of </a:t>
            </a:r>
            <a:r>
              <a:rPr i="1" lang="en-US" sz="2500">
                <a:solidFill>
                  <a:schemeClr val="dk1"/>
                </a:solidFill>
                <a:latin typeface="Calibri"/>
                <a:ea typeface="Calibri"/>
                <a:cs typeface="Calibri"/>
                <a:sym typeface="Calibri"/>
              </a:rPr>
              <a:t>Artemisia</a:t>
            </a:r>
            <a:r>
              <a:rPr lang="en-US" sz="2500">
                <a:solidFill>
                  <a:schemeClr val="dk1"/>
                </a:solidFill>
                <a:latin typeface="Calibri"/>
                <a:ea typeface="Calibri"/>
                <a:cs typeface="Calibri"/>
                <a:sym typeface="Calibri"/>
              </a:rPr>
              <a:t> that are less palatable based on selective foraging by vertebrate herbivores would have a higher proportion of chemicals with high GI absorption and CYP inhibition and a lower proportion of chemical that are P-gp </a:t>
            </a:r>
            <a:r>
              <a:rPr lang="en-US" sz="2500">
                <a:solidFill>
                  <a:schemeClr val="dk1"/>
                </a:solidFill>
                <a:latin typeface="Calibri"/>
                <a:ea typeface="Calibri"/>
                <a:cs typeface="Calibri"/>
                <a:sym typeface="Calibri"/>
              </a:rPr>
              <a:t>substrates</a:t>
            </a:r>
            <a:r>
              <a:rPr lang="en-US" sz="2500">
                <a:solidFill>
                  <a:schemeClr val="dk1"/>
                </a:solidFill>
                <a:latin typeface="Calibri"/>
                <a:ea typeface="Calibri"/>
                <a:cs typeface="Calibri"/>
                <a:sym typeface="Calibri"/>
              </a:rPr>
              <a:t> than more palatable taxonomic groups.</a:t>
            </a:r>
            <a:endParaRPr/>
          </a:p>
        </p:txBody>
      </p:sp>
      <p:sp>
        <p:nvSpPr>
          <p:cNvPr id="191" name="Google Shape;191;p12"/>
          <p:cNvSpPr txBox="1"/>
          <p:nvPr/>
        </p:nvSpPr>
        <p:spPr>
          <a:xfrm>
            <a:off x="184027" y="2005994"/>
            <a:ext cx="5300762" cy="707886"/>
          </a:xfrm>
          <a:prstGeom prst="rect">
            <a:avLst/>
          </a:prstGeom>
          <a:solidFill>
            <a:srgbClr val="B3C6E7"/>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chemeClr val="dk1"/>
                </a:solidFill>
                <a:latin typeface="Calibri"/>
                <a:ea typeface="Calibri"/>
                <a:cs typeface="Calibri"/>
                <a:sym typeface="Calibri"/>
              </a:rPr>
              <a:t>Species or Subspecies of </a:t>
            </a:r>
            <a:r>
              <a:rPr i="1" lang="en-US" sz="2000">
                <a:solidFill>
                  <a:schemeClr val="dk1"/>
                </a:solidFill>
                <a:latin typeface="Calibri"/>
                <a:ea typeface="Calibri"/>
                <a:cs typeface="Calibri"/>
                <a:sym typeface="Calibri"/>
              </a:rPr>
              <a:t>Artemisia</a:t>
            </a:r>
            <a:r>
              <a:rPr lang="en-US" sz="2000">
                <a:solidFill>
                  <a:schemeClr val="dk1"/>
                </a:solidFill>
                <a:latin typeface="Calibri"/>
                <a:ea typeface="Calibri"/>
                <a:cs typeface="Calibri"/>
                <a:sym typeface="Calibri"/>
              </a:rPr>
              <a:t> that are LESS palatable</a:t>
            </a:r>
            <a:endParaRPr/>
          </a:p>
        </p:txBody>
      </p:sp>
      <p:sp>
        <p:nvSpPr>
          <p:cNvPr id="192" name="Google Shape;192;p12"/>
          <p:cNvSpPr txBox="1"/>
          <p:nvPr/>
        </p:nvSpPr>
        <p:spPr>
          <a:xfrm>
            <a:off x="6707213" y="2005994"/>
            <a:ext cx="5300762" cy="707886"/>
          </a:xfrm>
          <a:prstGeom prst="rect">
            <a:avLst/>
          </a:prstGeom>
          <a:solidFill>
            <a:srgbClr val="B3C6E7"/>
          </a:solidFill>
          <a:ln cap="flat" cmpd="sng" w="12700">
            <a:solidFill>
              <a:schemeClr val="dk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000">
                <a:solidFill>
                  <a:schemeClr val="dk1"/>
                </a:solidFill>
                <a:latin typeface="Calibri"/>
                <a:ea typeface="Calibri"/>
                <a:cs typeface="Calibri"/>
                <a:sym typeface="Calibri"/>
              </a:rPr>
              <a:t>species or subspecies of </a:t>
            </a:r>
            <a:r>
              <a:rPr i="1" lang="en-US" sz="2000">
                <a:solidFill>
                  <a:schemeClr val="dk1"/>
                </a:solidFill>
                <a:latin typeface="Calibri"/>
                <a:ea typeface="Calibri"/>
                <a:cs typeface="Calibri"/>
                <a:sym typeface="Calibri"/>
              </a:rPr>
              <a:t>Artemisia</a:t>
            </a:r>
            <a:r>
              <a:rPr lang="en-US" sz="2000">
                <a:solidFill>
                  <a:schemeClr val="dk1"/>
                </a:solidFill>
                <a:latin typeface="Calibri"/>
                <a:ea typeface="Calibri"/>
                <a:cs typeface="Calibri"/>
                <a:sym typeface="Calibri"/>
              </a:rPr>
              <a:t> that are MORE palatable</a:t>
            </a:r>
            <a:endParaRPr/>
          </a:p>
        </p:txBody>
      </p:sp>
      <p:pic>
        <p:nvPicPr>
          <p:cNvPr id="193" name="Google Shape;193;p12"/>
          <p:cNvPicPr preferRelativeResize="0"/>
          <p:nvPr/>
        </p:nvPicPr>
        <p:blipFill rotWithShape="1">
          <a:blip r:embed="rId3">
            <a:alphaModFix/>
          </a:blip>
          <a:srcRect b="0" l="0" r="0" t="0"/>
          <a:stretch/>
        </p:blipFill>
        <p:spPr>
          <a:xfrm>
            <a:off x="410785" y="3515551"/>
            <a:ext cx="2304725" cy="1434081"/>
          </a:xfrm>
          <a:prstGeom prst="rect">
            <a:avLst/>
          </a:prstGeom>
          <a:noFill/>
          <a:ln>
            <a:noFill/>
          </a:ln>
        </p:spPr>
      </p:pic>
      <p:sp>
        <p:nvSpPr>
          <p:cNvPr id="194" name="Google Shape;194;p12"/>
          <p:cNvSpPr txBox="1"/>
          <p:nvPr/>
        </p:nvSpPr>
        <p:spPr>
          <a:xfrm>
            <a:off x="424237" y="2869220"/>
            <a:ext cx="2277823" cy="646331"/>
          </a:xfrm>
          <a:prstGeom prst="rect">
            <a:avLst/>
          </a:prstGeom>
          <a:noFill/>
          <a:ln cap="flat" cmpd="sng" w="12700">
            <a:solidFill>
              <a:schemeClr val="accent1"/>
            </a:solidFill>
            <a:prstDash val="solid"/>
            <a:round/>
            <a:headEnd len="sm" w="sm" type="none"/>
            <a:tailEnd len="sm" w="sm" type="none"/>
          </a:ln>
        </p:spPr>
        <p:txBody>
          <a:bodyPr anchorCtr="0" anchor="t" bIns="45700" lIns="91425" spcFirstLastPara="1" rIns="91425" wrap="square" tIns="45700">
            <a:spAutoFit/>
          </a:bodyPr>
          <a:lstStyle/>
          <a:p>
            <a:pPr indent="-342900" lvl="0" marL="342900" marR="0" rtl="0" algn="ctr">
              <a:spcBef>
                <a:spcPts val="0"/>
              </a:spcBef>
              <a:spcAft>
                <a:spcPts val="0"/>
              </a:spcAft>
              <a:buClr>
                <a:schemeClr val="dk1"/>
              </a:buClr>
              <a:buSzPts val="1800"/>
              <a:buFont typeface="Calibri"/>
              <a:buAutoNum type="alphaUcPeriod"/>
            </a:pPr>
            <a:r>
              <a:rPr i="1" lang="en-US" sz="1800">
                <a:solidFill>
                  <a:schemeClr val="dk1"/>
                </a:solidFill>
                <a:latin typeface="Calibri"/>
                <a:ea typeface="Calibri"/>
                <a:cs typeface="Calibri"/>
                <a:sym typeface="Calibri"/>
              </a:rPr>
              <a:t>tridentata subsp. Wyomingensis</a:t>
            </a:r>
            <a:endParaRPr i="1" sz="1800">
              <a:solidFill>
                <a:schemeClr val="dk1"/>
              </a:solidFill>
              <a:latin typeface="Calibri"/>
              <a:ea typeface="Calibri"/>
              <a:cs typeface="Calibri"/>
              <a:sym typeface="Calibri"/>
            </a:endParaRPr>
          </a:p>
        </p:txBody>
      </p:sp>
      <p:sp>
        <p:nvSpPr>
          <p:cNvPr id="195" name="Google Shape;195;p12"/>
          <p:cNvSpPr txBox="1"/>
          <p:nvPr/>
        </p:nvSpPr>
        <p:spPr>
          <a:xfrm>
            <a:off x="2834408" y="3909425"/>
            <a:ext cx="2304725" cy="646331"/>
          </a:xfrm>
          <a:prstGeom prst="rect">
            <a:avLst/>
          </a:prstGeom>
          <a:noFill/>
          <a:ln cap="flat" cmpd="sng" w="12700">
            <a:solidFill>
              <a:schemeClr val="accent1"/>
            </a:solidFill>
            <a:prstDash val="solid"/>
            <a:round/>
            <a:headEnd len="sm" w="sm" type="none"/>
            <a:tailEnd len="sm" w="sm" type="none"/>
          </a:ln>
        </p:spPr>
        <p:txBody>
          <a:bodyPr anchorCtr="0" anchor="t" bIns="45700" lIns="91425" spcFirstLastPara="1" rIns="91425" wrap="square" tIns="45700">
            <a:spAutoFit/>
          </a:bodyPr>
          <a:lstStyle/>
          <a:p>
            <a:pPr indent="-342900" lvl="0" marL="342900" marR="0" rtl="0" algn="ctr">
              <a:spcBef>
                <a:spcPts val="0"/>
              </a:spcBef>
              <a:spcAft>
                <a:spcPts val="0"/>
              </a:spcAft>
              <a:buClr>
                <a:schemeClr val="dk1"/>
              </a:buClr>
              <a:buSzPts val="1800"/>
              <a:buFont typeface="Calibri"/>
              <a:buAutoNum type="alphaUcPeriod"/>
            </a:pPr>
            <a:r>
              <a:rPr i="1" lang="en-US" sz="1800">
                <a:solidFill>
                  <a:schemeClr val="dk1"/>
                </a:solidFill>
                <a:latin typeface="Calibri"/>
                <a:ea typeface="Calibri"/>
                <a:cs typeface="Calibri"/>
                <a:sym typeface="Calibri"/>
              </a:rPr>
              <a:t>tridentata subsp. Tridentata</a:t>
            </a:r>
            <a:endParaRPr/>
          </a:p>
        </p:txBody>
      </p:sp>
      <p:sp>
        <p:nvSpPr>
          <p:cNvPr id="196" name="Google Shape;196;p12"/>
          <p:cNvSpPr txBox="1"/>
          <p:nvPr/>
        </p:nvSpPr>
        <p:spPr>
          <a:xfrm>
            <a:off x="6864529" y="2820163"/>
            <a:ext cx="2304725" cy="646331"/>
          </a:xfrm>
          <a:prstGeom prst="rect">
            <a:avLst/>
          </a:prstGeom>
          <a:noFill/>
          <a:ln cap="flat" cmpd="sng" w="12700">
            <a:solidFill>
              <a:schemeClr val="accen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800">
                <a:solidFill>
                  <a:schemeClr val="dk1"/>
                </a:solidFill>
                <a:latin typeface="Calibri"/>
                <a:ea typeface="Calibri"/>
                <a:cs typeface="Calibri"/>
                <a:sym typeface="Calibri"/>
              </a:rPr>
              <a:t>A. tridentata subsp. vaseyana</a:t>
            </a:r>
            <a:endParaRPr i="1" sz="2000">
              <a:solidFill>
                <a:schemeClr val="dk1"/>
              </a:solidFill>
              <a:latin typeface="Calibri"/>
              <a:ea typeface="Calibri"/>
              <a:cs typeface="Calibri"/>
              <a:sym typeface="Calibri"/>
            </a:endParaRPr>
          </a:p>
        </p:txBody>
      </p:sp>
      <p:sp>
        <p:nvSpPr>
          <p:cNvPr id="197" name="Google Shape;197;p12"/>
          <p:cNvSpPr txBox="1"/>
          <p:nvPr/>
        </p:nvSpPr>
        <p:spPr>
          <a:xfrm>
            <a:off x="9540647" y="2820163"/>
            <a:ext cx="2304725" cy="646331"/>
          </a:xfrm>
          <a:prstGeom prst="rect">
            <a:avLst/>
          </a:prstGeom>
          <a:noFill/>
          <a:ln cap="flat" cmpd="sng" w="12700">
            <a:solidFill>
              <a:schemeClr val="accen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800">
                <a:solidFill>
                  <a:schemeClr val="dk1"/>
                </a:solidFill>
                <a:latin typeface="Calibri"/>
                <a:ea typeface="Calibri"/>
                <a:cs typeface="Calibri"/>
                <a:sym typeface="Calibri"/>
              </a:rPr>
              <a:t>Artemisia arbuscula subsp. longiloba</a:t>
            </a:r>
            <a:endParaRPr i="1" sz="2000">
              <a:solidFill>
                <a:schemeClr val="dk1"/>
              </a:solidFill>
              <a:latin typeface="Calibri"/>
              <a:ea typeface="Calibri"/>
              <a:cs typeface="Calibri"/>
              <a:sym typeface="Calibri"/>
            </a:endParaRPr>
          </a:p>
        </p:txBody>
      </p:sp>
      <p:sp>
        <p:nvSpPr>
          <p:cNvPr id="198" name="Google Shape;198;p12"/>
          <p:cNvSpPr txBox="1"/>
          <p:nvPr/>
        </p:nvSpPr>
        <p:spPr>
          <a:xfrm>
            <a:off x="6864529" y="4934799"/>
            <a:ext cx="2304725" cy="369332"/>
          </a:xfrm>
          <a:prstGeom prst="rect">
            <a:avLst/>
          </a:prstGeom>
          <a:noFill/>
          <a:ln cap="flat" cmpd="sng" w="12700">
            <a:solidFill>
              <a:schemeClr val="accen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800">
                <a:solidFill>
                  <a:schemeClr val="dk1"/>
                </a:solidFill>
                <a:latin typeface="Calibri"/>
                <a:ea typeface="Calibri"/>
                <a:cs typeface="Calibri"/>
                <a:sym typeface="Calibri"/>
              </a:rPr>
              <a:t>Artemisia nova</a:t>
            </a:r>
            <a:endParaRPr i="1" sz="2000">
              <a:solidFill>
                <a:schemeClr val="dk1"/>
              </a:solidFill>
              <a:latin typeface="Calibri"/>
              <a:ea typeface="Calibri"/>
              <a:cs typeface="Calibri"/>
              <a:sym typeface="Calibri"/>
            </a:endParaRPr>
          </a:p>
        </p:txBody>
      </p:sp>
      <p:sp>
        <p:nvSpPr>
          <p:cNvPr id="199" name="Google Shape;199;p12"/>
          <p:cNvSpPr txBox="1"/>
          <p:nvPr/>
        </p:nvSpPr>
        <p:spPr>
          <a:xfrm>
            <a:off x="9521536" y="4934799"/>
            <a:ext cx="2304725" cy="646331"/>
          </a:xfrm>
          <a:prstGeom prst="rect">
            <a:avLst/>
          </a:prstGeom>
          <a:noFill/>
          <a:ln cap="flat" cmpd="sng" w="12700">
            <a:solidFill>
              <a:schemeClr val="accent1"/>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rPr i="1" lang="en-US" sz="1800">
                <a:solidFill>
                  <a:schemeClr val="dk1"/>
                </a:solidFill>
                <a:latin typeface="Calibri"/>
                <a:ea typeface="Calibri"/>
                <a:cs typeface="Calibri"/>
                <a:sym typeface="Calibri"/>
              </a:rPr>
              <a:t>Artemisia arbuscula subsp arbuscula</a:t>
            </a:r>
            <a:endParaRPr i="1" sz="2000">
              <a:solidFill>
                <a:schemeClr val="dk1"/>
              </a:solidFill>
              <a:latin typeface="Calibri"/>
              <a:ea typeface="Calibri"/>
              <a:cs typeface="Calibri"/>
              <a:sym typeface="Calibri"/>
            </a:endParaRPr>
          </a:p>
        </p:txBody>
      </p:sp>
      <p:pic>
        <p:nvPicPr>
          <p:cNvPr id="200" name="Google Shape;200;p12"/>
          <p:cNvPicPr preferRelativeResize="0"/>
          <p:nvPr/>
        </p:nvPicPr>
        <p:blipFill rotWithShape="1">
          <a:blip r:embed="rId4">
            <a:alphaModFix/>
          </a:blip>
          <a:srcRect b="0" l="0" r="0" t="0"/>
          <a:stretch/>
        </p:blipFill>
        <p:spPr>
          <a:xfrm>
            <a:off x="2843963" y="4555756"/>
            <a:ext cx="2304725" cy="1362870"/>
          </a:xfrm>
          <a:prstGeom prst="rect">
            <a:avLst/>
          </a:prstGeom>
          <a:noFill/>
          <a:ln>
            <a:noFill/>
          </a:ln>
        </p:spPr>
      </p:pic>
      <p:pic>
        <p:nvPicPr>
          <p:cNvPr id="201" name="Google Shape;201;p12"/>
          <p:cNvPicPr preferRelativeResize="0"/>
          <p:nvPr/>
        </p:nvPicPr>
        <p:blipFill rotWithShape="1">
          <a:blip r:embed="rId5">
            <a:alphaModFix/>
          </a:blip>
          <a:srcRect b="0" l="0" r="0" t="0"/>
          <a:stretch/>
        </p:blipFill>
        <p:spPr>
          <a:xfrm>
            <a:off x="6864529" y="5304131"/>
            <a:ext cx="2304725" cy="1443666"/>
          </a:xfrm>
          <a:prstGeom prst="rect">
            <a:avLst/>
          </a:prstGeom>
          <a:noFill/>
          <a:ln>
            <a:noFill/>
          </a:ln>
        </p:spPr>
      </p:pic>
      <p:pic>
        <p:nvPicPr>
          <p:cNvPr id="202" name="Google Shape;202;p12"/>
          <p:cNvPicPr preferRelativeResize="0"/>
          <p:nvPr/>
        </p:nvPicPr>
        <p:blipFill rotWithShape="1">
          <a:blip r:embed="rId6">
            <a:alphaModFix/>
          </a:blip>
          <a:srcRect b="0" l="0" r="0" t="0"/>
          <a:stretch/>
        </p:blipFill>
        <p:spPr>
          <a:xfrm>
            <a:off x="9540647" y="3466494"/>
            <a:ext cx="2285614" cy="1390768"/>
          </a:xfrm>
          <a:prstGeom prst="rect">
            <a:avLst/>
          </a:prstGeom>
          <a:noFill/>
          <a:ln>
            <a:noFill/>
          </a:ln>
        </p:spPr>
      </p:pic>
      <p:pic>
        <p:nvPicPr>
          <p:cNvPr id="203" name="Google Shape;203;p12"/>
          <p:cNvPicPr preferRelativeResize="0"/>
          <p:nvPr/>
        </p:nvPicPr>
        <p:blipFill rotWithShape="1">
          <a:blip r:embed="rId7">
            <a:alphaModFix/>
          </a:blip>
          <a:srcRect b="0" l="0" r="0" t="0"/>
          <a:stretch/>
        </p:blipFill>
        <p:spPr>
          <a:xfrm>
            <a:off x="6864528" y="3466494"/>
            <a:ext cx="2304725" cy="1390768"/>
          </a:xfrm>
          <a:prstGeom prst="rect">
            <a:avLst/>
          </a:prstGeom>
          <a:noFill/>
          <a:ln>
            <a:noFill/>
          </a:ln>
        </p:spPr>
      </p:pic>
      <p:pic>
        <p:nvPicPr>
          <p:cNvPr id="204" name="Google Shape;204;p12"/>
          <p:cNvPicPr preferRelativeResize="0"/>
          <p:nvPr/>
        </p:nvPicPr>
        <p:blipFill rotWithShape="1">
          <a:blip r:embed="rId8">
            <a:alphaModFix/>
          </a:blip>
          <a:srcRect b="0" l="0" r="0" t="0"/>
          <a:stretch/>
        </p:blipFill>
        <p:spPr>
          <a:xfrm>
            <a:off x="9531091" y="5583309"/>
            <a:ext cx="2285614" cy="121478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descr="FogSagebrushView.jpg" id="210" name="Google Shape;210;p13"/>
          <p:cNvPicPr preferRelativeResize="0"/>
          <p:nvPr/>
        </p:nvPicPr>
        <p:blipFill rotWithShape="1">
          <a:blip r:embed="rId3">
            <a:alphaModFix/>
          </a:blip>
          <a:srcRect b="0" l="0" r="0" t="0"/>
          <a:stretch/>
        </p:blipFill>
        <p:spPr>
          <a:xfrm>
            <a:off x="1392238" y="0"/>
            <a:ext cx="12192001" cy="6858000"/>
          </a:xfrm>
          <a:prstGeom prst="rect">
            <a:avLst/>
          </a:prstGeom>
          <a:noFill/>
          <a:ln>
            <a:noFill/>
          </a:ln>
        </p:spPr>
      </p:pic>
      <p:grpSp>
        <p:nvGrpSpPr>
          <p:cNvPr id="211" name="Google Shape;211;p13"/>
          <p:cNvGrpSpPr/>
          <p:nvPr/>
        </p:nvGrpSpPr>
        <p:grpSpPr>
          <a:xfrm>
            <a:off x="1392250" y="-9661"/>
            <a:ext cx="9144000" cy="6877321"/>
            <a:chOff x="0" y="0"/>
            <a:chExt cx="9144000" cy="6877321"/>
          </a:xfrm>
        </p:grpSpPr>
        <p:pic>
          <p:nvPicPr>
            <p:cNvPr descr="Screen Shot 2015-08-11 at 7.50.25 AM.png" id="212" name="Google Shape;212;p13"/>
            <p:cNvPicPr preferRelativeResize="0"/>
            <p:nvPr/>
          </p:nvPicPr>
          <p:blipFill rotWithShape="1">
            <a:blip r:embed="rId4">
              <a:alphaModFix/>
            </a:blip>
            <a:srcRect b="0" l="0" r="0" t="0"/>
            <a:stretch/>
          </p:blipFill>
          <p:spPr>
            <a:xfrm>
              <a:off x="0" y="0"/>
              <a:ext cx="7086600" cy="4902200"/>
            </a:xfrm>
            <a:prstGeom prst="rect">
              <a:avLst/>
            </a:prstGeom>
            <a:noFill/>
            <a:ln>
              <a:noFill/>
            </a:ln>
          </p:spPr>
        </p:pic>
        <p:pic>
          <p:nvPicPr>
            <p:cNvPr id="213" name="Google Shape;213;p13"/>
            <p:cNvPicPr preferRelativeResize="0"/>
            <p:nvPr/>
          </p:nvPicPr>
          <p:blipFill rotWithShape="1">
            <a:blip r:embed="rId5">
              <a:alphaModFix/>
            </a:blip>
            <a:srcRect b="0" l="0" r="0" t="0"/>
            <a:stretch/>
          </p:blipFill>
          <p:spPr>
            <a:xfrm>
              <a:off x="0" y="4676274"/>
              <a:ext cx="9144000" cy="2201047"/>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g14dd8afac0f_0_0"/>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Homework</a:t>
            </a:r>
            <a:endParaRPr/>
          </a:p>
        </p:txBody>
      </p:sp>
      <p:sp>
        <p:nvSpPr>
          <p:cNvPr id="220" name="Google Shape;220;g14dd8afac0f_0_0"/>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lnSpc>
                <a:spcPct val="115000"/>
              </a:lnSpc>
              <a:spcBef>
                <a:spcPts val="0"/>
              </a:spcBef>
              <a:spcAft>
                <a:spcPts val="0"/>
              </a:spcAft>
              <a:buNone/>
            </a:pPr>
            <a:r>
              <a:rPr lang="en-US" sz="2900">
                <a:latin typeface="Arial"/>
                <a:ea typeface="Arial"/>
                <a:cs typeface="Arial"/>
                <a:sym typeface="Arial"/>
              </a:rPr>
              <a:t>Homework - Step 10: Navigate to the </a:t>
            </a:r>
            <a:r>
              <a:rPr lang="en-US" sz="2900" u="sng">
                <a:solidFill>
                  <a:srgbClr val="1155CC"/>
                </a:solidFill>
                <a:latin typeface="Arial"/>
                <a:ea typeface="Arial"/>
                <a:cs typeface="Arial"/>
                <a:sym typeface="Arial"/>
                <a:hlinkClick r:id="rId3">
                  <a:extLst>
                    <a:ext uri="{A12FA001-AC4F-418D-AE19-62706E023703}">
                      <ahyp:hlinkClr val="tx"/>
                    </a:ext>
                  </a:extLst>
                </a:hlinkClick>
              </a:rPr>
              <a:t>Turi Paper</a:t>
            </a:r>
            <a:r>
              <a:rPr lang="en-US" sz="2900">
                <a:latin typeface="Arial"/>
                <a:ea typeface="Arial"/>
                <a:cs typeface="Arial"/>
                <a:sym typeface="Arial"/>
              </a:rPr>
              <a:t> and take a look at the tables of chemicals separated into chemical classes. Navigate to </a:t>
            </a:r>
            <a:r>
              <a:rPr lang="en-US" sz="2900" u="sng">
                <a:solidFill>
                  <a:srgbClr val="1155CC"/>
                </a:solidFill>
                <a:latin typeface="Arial"/>
                <a:ea typeface="Arial"/>
                <a:cs typeface="Arial"/>
                <a:sym typeface="Arial"/>
                <a:hlinkClick r:id="rId4">
                  <a:extLst>
                    <a:ext uri="{A12FA001-AC4F-418D-AE19-62706E023703}">
                      <ahyp:hlinkClr val="tx"/>
                    </a:ext>
                  </a:extLst>
                </a:hlinkClick>
              </a:rPr>
              <a:t>ADME_ChemList</a:t>
            </a:r>
            <a:r>
              <a:rPr lang="en-US" sz="2900">
                <a:latin typeface="Arial"/>
                <a:ea typeface="Arial"/>
                <a:cs typeface="Arial"/>
                <a:sym typeface="Arial"/>
              </a:rPr>
              <a:t> worksheet #3 ADME_ChemList. Each student is assigned 5 chemicals and you have to specify on the worksheet what species of sagebrush each of your 5 chemicals came from. </a:t>
            </a:r>
            <a:endParaRPr sz="2900">
              <a:latin typeface="Arial"/>
              <a:ea typeface="Arial"/>
              <a:cs typeface="Arial"/>
              <a:sym typeface="Arial"/>
            </a:endParaRPr>
          </a:p>
          <a:p>
            <a:pPr indent="0" lvl="0" marL="0" rtl="0" algn="l">
              <a:lnSpc>
                <a:spcPct val="115000"/>
              </a:lnSpc>
              <a:spcBef>
                <a:spcPts val="0"/>
              </a:spcBef>
              <a:spcAft>
                <a:spcPts val="0"/>
              </a:spcAft>
              <a:buNone/>
            </a:pPr>
            <a:r>
              <a:t/>
            </a:r>
            <a:endParaRPr sz="29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2900">
                <a:latin typeface="Arial"/>
                <a:ea typeface="Arial"/>
                <a:cs typeface="Arial"/>
                <a:sym typeface="Arial"/>
              </a:rPr>
              <a:t>No Short Report this week</a:t>
            </a:r>
            <a:endParaRPr sz="2900">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4" name="Shape 224"/>
        <p:cNvGrpSpPr/>
        <p:nvPr/>
      </p:nvGrpSpPr>
      <p:grpSpPr>
        <a:xfrm>
          <a:off x="0" y="0"/>
          <a:ext cx="0" cy="0"/>
          <a:chOff x="0" y="0"/>
          <a:chExt cx="0" cy="0"/>
        </a:xfrm>
      </p:grpSpPr>
      <p:sp>
        <p:nvSpPr>
          <p:cNvPr id="225" name="Google Shape;225;p14"/>
          <p:cNvSpPr/>
          <p:nvPr/>
        </p:nvSpPr>
        <p:spPr>
          <a:xfrm>
            <a:off x="1524" y="-76200"/>
            <a:ext cx="12189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6" name="Google Shape;226;p14"/>
          <p:cNvSpPr/>
          <p:nvPr/>
        </p:nvSpPr>
        <p:spPr>
          <a:xfrm>
            <a:off x="409710" y="1022350"/>
            <a:ext cx="709612" cy="2095501"/>
          </a:xfrm>
          <a:custGeom>
            <a:rect b="b" l="l" r="r" t="t"/>
            <a:pathLst>
              <a:path extrusionOk="0" h="1363" w="447">
                <a:moveTo>
                  <a:pt x="447" y="1363"/>
                </a:moveTo>
                <a:lnTo>
                  <a:pt x="0" y="987"/>
                </a:lnTo>
                <a:lnTo>
                  <a:pt x="0" y="0"/>
                </a:lnTo>
                <a:lnTo>
                  <a:pt x="447" y="376"/>
                </a:lnTo>
                <a:lnTo>
                  <a:pt x="447" y="1363"/>
                </a:lnTo>
                <a:close/>
              </a:path>
            </a:pathLst>
          </a:custGeom>
          <a:solidFill>
            <a:srgbClr val="1F386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7" name="Google Shape;227;p14"/>
          <p:cNvSpPr/>
          <p:nvPr/>
        </p:nvSpPr>
        <p:spPr>
          <a:xfrm>
            <a:off x="409710" y="837744"/>
            <a:ext cx="403225" cy="1705431"/>
          </a:xfrm>
          <a:custGeom>
            <a:rect b="b" l="l" r="r" t="t"/>
            <a:pathLst>
              <a:path extrusionOk="0" h="1109" w="254">
                <a:moveTo>
                  <a:pt x="254" y="987"/>
                </a:moveTo>
                <a:lnTo>
                  <a:pt x="0" y="1109"/>
                </a:lnTo>
                <a:lnTo>
                  <a:pt x="0" y="119"/>
                </a:lnTo>
                <a:lnTo>
                  <a:pt x="254" y="0"/>
                </a:lnTo>
                <a:lnTo>
                  <a:pt x="254" y="987"/>
                </a:lnTo>
                <a:close/>
              </a:path>
            </a:pathLst>
          </a:custGeom>
          <a:solidFill>
            <a:srgbClr val="2F549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8" name="Google Shape;228;p14"/>
          <p:cNvSpPr/>
          <p:nvPr/>
        </p:nvSpPr>
        <p:spPr>
          <a:xfrm>
            <a:off x="644660" y="640894"/>
            <a:ext cx="168275" cy="1713195"/>
          </a:xfrm>
          <a:custGeom>
            <a:rect b="b" l="l" r="r" t="t"/>
            <a:pathLst>
              <a:path extrusionOk="0" h="1114" w="106">
                <a:moveTo>
                  <a:pt x="106" y="1114"/>
                </a:moveTo>
                <a:lnTo>
                  <a:pt x="0" y="1005"/>
                </a:lnTo>
                <a:lnTo>
                  <a:pt x="0" y="0"/>
                </a:lnTo>
                <a:lnTo>
                  <a:pt x="106" y="110"/>
                </a:lnTo>
                <a:lnTo>
                  <a:pt x="106" y="1114"/>
                </a:lnTo>
                <a:close/>
              </a:path>
            </a:pathLst>
          </a:custGeom>
          <a:solidFill>
            <a:srgbClr val="1F386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9" name="Google Shape;229;p14"/>
          <p:cNvSpPr/>
          <p:nvPr/>
        </p:nvSpPr>
        <p:spPr>
          <a:xfrm>
            <a:off x="7348538" y="635716"/>
            <a:ext cx="328612" cy="1742360"/>
          </a:xfrm>
          <a:custGeom>
            <a:rect b="b" l="l" r="r" t="t"/>
            <a:pathLst>
              <a:path extrusionOk="0" h="1114" w="207">
                <a:moveTo>
                  <a:pt x="207" y="987"/>
                </a:moveTo>
                <a:lnTo>
                  <a:pt x="0" y="1114"/>
                </a:lnTo>
                <a:lnTo>
                  <a:pt x="0" y="127"/>
                </a:lnTo>
                <a:lnTo>
                  <a:pt x="207" y="0"/>
                </a:lnTo>
                <a:lnTo>
                  <a:pt x="207" y="987"/>
                </a:lnTo>
                <a:close/>
              </a:path>
            </a:pathLst>
          </a:custGeom>
          <a:solidFill>
            <a:srgbClr val="1F3864"/>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0" name="Google Shape;230;p14"/>
          <p:cNvSpPr/>
          <p:nvPr/>
        </p:nvSpPr>
        <p:spPr>
          <a:xfrm>
            <a:off x="644055" y="635715"/>
            <a:ext cx="7033095" cy="1541457"/>
          </a:xfrm>
          <a:prstGeom prst="rect">
            <a:avLst/>
          </a:prstGeom>
          <a:solidFill>
            <a:schemeClr val="accen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 name="Google Shape;231;p14"/>
          <p:cNvSpPr txBox="1"/>
          <p:nvPr>
            <p:ph type="title"/>
          </p:nvPr>
        </p:nvSpPr>
        <p:spPr>
          <a:xfrm>
            <a:off x="964760" y="804328"/>
            <a:ext cx="6091312" cy="1205821"/>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FEFFFF"/>
              </a:buClr>
              <a:buSzPts val="4000"/>
              <a:buFont typeface="Calibri"/>
              <a:buNone/>
            </a:pPr>
            <a:r>
              <a:rPr lang="en-US" sz="4000">
                <a:solidFill>
                  <a:srgbClr val="FEFFFF"/>
                </a:solidFill>
              </a:rPr>
              <a:t>ADME Lab Module Steps</a:t>
            </a:r>
            <a:endParaRPr/>
          </a:p>
        </p:txBody>
      </p:sp>
      <p:sp>
        <p:nvSpPr>
          <p:cNvPr id="232" name="Google Shape;232;p14"/>
          <p:cNvSpPr txBox="1"/>
          <p:nvPr>
            <p:ph idx="1" type="body"/>
          </p:nvPr>
        </p:nvSpPr>
        <p:spPr>
          <a:xfrm>
            <a:off x="1221121" y="2286850"/>
            <a:ext cx="6557827" cy="4255974"/>
          </a:xfrm>
          <a:prstGeom prst="rect">
            <a:avLst/>
          </a:prstGeom>
          <a:noFill/>
          <a:ln>
            <a:noFill/>
          </a:ln>
        </p:spPr>
        <p:txBody>
          <a:bodyPr anchorCtr="0" anchor="t" bIns="45700" lIns="91425" spcFirstLastPara="1" rIns="91425" wrap="square" tIns="45700">
            <a:noAutofit/>
          </a:bodyPr>
          <a:lstStyle/>
          <a:p>
            <a:pPr indent="-228600" lvl="0" marL="228600" rtl="0" algn="l">
              <a:lnSpc>
                <a:spcPct val="90000"/>
              </a:lnSpc>
              <a:spcBef>
                <a:spcPts val="0"/>
              </a:spcBef>
              <a:spcAft>
                <a:spcPts val="0"/>
              </a:spcAft>
              <a:buClr>
                <a:schemeClr val="dk1"/>
              </a:buClr>
              <a:buSzPts val="2200"/>
              <a:buChar char="•"/>
            </a:pPr>
            <a:r>
              <a:rPr lang="en-US" sz="2200"/>
              <a:t>Step 1 – Select your chemical</a:t>
            </a:r>
            <a:endParaRPr/>
          </a:p>
          <a:p>
            <a:pPr indent="-228600" lvl="0" marL="228600" rtl="0" algn="l">
              <a:lnSpc>
                <a:spcPct val="90000"/>
              </a:lnSpc>
              <a:spcBef>
                <a:spcPts val="1000"/>
              </a:spcBef>
              <a:spcAft>
                <a:spcPts val="0"/>
              </a:spcAft>
              <a:buClr>
                <a:schemeClr val="dk1"/>
              </a:buClr>
              <a:buSzPts val="2200"/>
              <a:buChar char="•"/>
            </a:pPr>
            <a:r>
              <a:rPr lang="en-US" sz="2200"/>
              <a:t>Step 2 – Pubchem </a:t>
            </a:r>
            <a:endParaRPr/>
          </a:p>
          <a:p>
            <a:pPr indent="-228600" lvl="0" marL="228600" rtl="0" algn="l">
              <a:lnSpc>
                <a:spcPct val="90000"/>
              </a:lnSpc>
              <a:spcBef>
                <a:spcPts val="1000"/>
              </a:spcBef>
              <a:spcAft>
                <a:spcPts val="0"/>
              </a:spcAft>
              <a:buClr>
                <a:schemeClr val="dk1"/>
              </a:buClr>
              <a:buSzPts val="2200"/>
              <a:buChar char="•"/>
            </a:pPr>
            <a:r>
              <a:rPr lang="en-US" sz="2200"/>
              <a:t>Step 3 – SwissADME </a:t>
            </a:r>
            <a:endParaRPr/>
          </a:p>
          <a:p>
            <a:pPr indent="-228600" lvl="0" marL="228600" rtl="0" algn="l">
              <a:lnSpc>
                <a:spcPct val="90000"/>
              </a:lnSpc>
              <a:spcBef>
                <a:spcPts val="1000"/>
              </a:spcBef>
              <a:spcAft>
                <a:spcPts val="0"/>
              </a:spcAft>
              <a:buClr>
                <a:schemeClr val="dk1"/>
              </a:buClr>
              <a:buSzPts val="2200"/>
              <a:buChar char="•"/>
            </a:pPr>
            <a:r>
              <a:rPr lang="en-US" sz="2200"/>
              <a:t>Step 4 – Compare ADME properties with your group</a:t>
            </a:r>
            <a:endParaRPr/>
          </a:p>
          <a:p>
            <a:pPr indent="-228600" lvl="0" marL="228600" rtl="0" algn="l">
              <a:lnSpc>
                <a:spcPct val="90000"/>
              </a:lnSpc>
              <a:spcBef>
                <a:spcPts val="1000"/>
              </a:spcBef>
              <a:spcAft>
                <a:spcPts val="0"/>
              </a:spcAft>
              <a:buClr>
                <a:schemeClr val="dk1"/>
              </a:buClr>
              <a:buSzPts val="2200"/>
              <a:buChar char="•"/>
            </a:pPr>
            <a:r>
              <a:rPr lang="en-US" sz="2200"/>
              <a:t>Step 5 – Identify ADME properties </a:t>
            </a:r>
            <a:endParaRPr/>
          </a:p>
          <a:p>
            <a:pPr indent="-228600" lvl="0" marL="228600" rtl="0" algn="l">
              <a:lnSpc>
                <a:spcPct val="90000"/>
              </a:lnSpc>
              <a:spcBef>
                <a:spcPts val="1000"/>
              </a:spcBef>
              <a:spcAft>
                <a:spcPts val="0"/>
              </a:spcAft>
              <a:buClr>
                <a:schemeClr val="dk1"/>
              </a:buClr>
              <a:buSzPts val="2200"/>
              <a:buChar char="•"/>
            </a:pPr>
            <a:r>
              <a:rPr lang="en-US" sz="2200"/>
              <a:t>Step 6 – Hypothesis </a:t>
            </a:r>
            <a:endParaRPr/>
          </a:p>
          <a:p>
            <a:pPr indent="-228600" lvl="0" marL="228600" rtl="0" algn="l">
              <a:lnSpc>
                <a:spcPct val="90000"/>
              </a:lnSpc>
              <a:spcBef>
                <a:spcPts val="1000"/>
              </a:spcBef>
              <a:spcAft>
                <a:spcPts val="0"/>
              </a:spcAft>
              <a:buClr>
                <a:schemeClr val="dk1"/>
              </a:buClr>
              <a:buSzPts val="2200"/>
              <a:buChar char="•"/>
            </a:pPr>
            <a:r>
              <a:rPr lang="en-US" sz="2200"/>
              <a:t>Step 7 – Lit search to support your hypothesis </a:t>
            </a:r>
            <a:endParaRPr/>
          </a:p>
          <a:p>
            <a:pPr indent="-228600" lvl="0" marL="228600" rtl="0" algn="l">
              <a:lnSpc>
                <a:spcPct val="90000"/>
              </a:lnSpc>
              <a:spcBef>
                <a:spcPts val="1000"/>
              </a:spcBef>
              <a:spcAft>
                <a:spcPts val="0"/>
              </a:spcAft>
              <a:buClr>
                <a:schemeClr val="dk1"/>
              </a:buClr>
              <a:buSzPts val="2200"/>
              <a:buChar char="•"/>
            </a:pPr>
            <a:r>
              <a:rPr lang="en-US" sz="2200"/>
              <a:t>Step 8 – Draft </a:t>
            </a:r>
            <a:endParaRPr/>
          </a:p>
          <a:p>
            <a:pPr indent="-228600" lvl="0" marL="228600" rtl="0" algn="l">
              <a:lnSpc>
                <a:spcPct val="90000"/>
              </a:lnSpc>
              <a:spcBef>
                <a:spcPts val="1000"/>
              </a:spcBef>
              <a:spcAft>
                <a:spcPts val="0"/>
              </a:spcAft>
              <a:buClr>
                <a:schemeClr val="dk1"/>
              </a:buClr>
              <a:buSzPts val="2200"/>
              <a:buChar char="•"/>
            </a:pPr>
            <a:r>
              <a:rPr lang="en-US" sz="2200"/>
              <a:t>Step 9 – Share </a:t>
            </a:r>
            <a:endParaRPr/>
          </a:p>
          <a:p>
            <a:pPr indent="-228600" lvl="0" marL="228600" rtl="0" algn="l">
              <a:lnSpc>
                <a:spcPct val="90000"/>
              </a:lnSpc>
              <a:spcBef>
                <a:spcPts val="1000"/>
              </a:spcBef>
              <a:spcAft>
                <a:spcPts val="0"/>
              </a:spcAft>
              <a:buClr>
                <a:schemeClr val="dk1"/>
              </a:buClr>
              <a:buSzPts val="2200"/>
              <a:buChar char="•"/>
            </a:pPr>
            <a:r>
              <a:rPr lang="en-US" sz="2200"/>
              <a:t>Homework - Step 10 – See Canvas Module 12 – ASSIGNMENT </a:t>
            </a:r>
            <a:r>
              <a:rPr lang="en-US" sz="2200">
                <a:highlight>
                  <a:srgbClr val="FFFF00"/>
                </a:highlight>
              </a:rPr>
              <a:t>NO Short Report this week. </a:t>
            </a:r>
            <a:endParaRPr/>
          </a:p>
        </p:txBody>
      </p:sp>
      <p:pic>
        <p:nvPicPr>
          <p:cNvPr id="233" name="Google Shape;233;p14"/>
          <p:cNvPicPr preferRelativeResize="0"/>
          <p:nvPr/>
        </p:nvPicPr>
        <p:blipFill rotWithShape="1">
          <a:blip r:embed="rId3">
            <a:alphaModFix/>
          </a:blip>
          <a:srcRect b="0" l="0" r="0" t="0"/>
          <a:stretch/>
        </p:blipFill>
        <p:spPr>
          <a:xfrm>
            <a:off x="8024706" y="1502374"/>
            <a:ext cx="3343407" cy="969588"/>
          </a:xfrm>
          <a:prstGeom prst="rect">
            <a:avLst/>
          </a:prstGeom>
          <a:noFill/>
          <a:ln>
            <a:noFill/>
          </a:ln>
        </p:spPr>
      </p:pic>
      <p:pic>
        <p:nvPicPr>
          <p:cNvPr id="234" name="Google Shape;234;p14"/>
          <p:cNvPicPr preferRelativeResize="0"/>
          <p:nvPr/>
        </p:nvPicPr>
        <p:blipFill rotWithShape="1">
          <a:blip r:embed="rId4">
            <a:alphaModFix/>
          </a:blip>
          <a:srcRect b="0" l="0" r="0" t="0"/>
          <a:stretch/>
        </p:blipFill>
        <p:spPr>
          <a:xfrm>
            <a:off x="8119188" y="3511296"/>
            <a:ext cx="3151394" cy="275747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pic>
        <p:nvPicPr>
          <p:cNvPr id="97" name="Google Shape;97;p2"/>
          <p:cNvPicPr preferRelativeResize="0"/>
          <p:nvPr/>
        </p:nvPicPr>
        <p:blipFill rotWithShape="1">
          <a:blip r:embed="rId3">
            <a:alphaModFix/>
          </a:blip>
          <a:srcRect b="0" l="0" r="0" t="0"/>
          <a:stretch/>
        </p:blipFill>
        <p:spPr>
          <a:xfrm>
            <a:off x="118932" y="98610"/>
            <a:ext cx="5143349" cy="3406589"/>
          </a:xfrm>
          <a:prstGeom prst="rect">
            <a:avLst/>
          </a:prstGeom>
          <a:noFill/>
          <a:ln>
            <a:noFill/>
          </a:ln>
        </p:spPr>
      </p:pic>
      <p:pic>
        <p:nvPicPr>
          <p:cNvPr id="98" name="Google Shape;98;p2"/>
          <p:cNvPicPr preferRelativeResize="0"/>
          <p:nvPr/>
        </p:nvPicPr>
        <p:blipFill rotWithShape="1">
          <a:blip r:embed="rId4">
            <a:alphaModFix/>
          </a:blip>
          <a:srcRect b="2574" l="2258" r="2640" t="3639"/>
          <a:stretch/>
        </p:blipFill>
        <p:spPr>
          <a:xfrm>
            <a:off x="118932" y="3505199"/>
            <a:ext cx="5259892" cy="3254192"/>
          </a:xfrm>
          <a:prstGeom prst="rect">
            <a:avLst/>
          </a:prstGeom>
          <a:noFill/>
          <a:ln>
            <a:noFill/>
          </a:ln>
        </p:spPr>
      </p:pic>
      <p:sp>
        <p:nvSpPr>
          <p:cNvPr id="99" name="Google Shape;99;p2"/>
          <p:cNvSpPr txBox="1"/>
          <p:nvPr/>
        </p:nvSpPr>
        <p:spPr>
          <a:xfrm>
            <a:off x="5378824" y="385467"/>
            <a:ext cx="6229088" cy="944292"/>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dk2"/>
              </a:buClr>
              <a:buSzPts val="3700"/>
              <a:buFont typeface="Corbel"/>
              <a:buNone/>
            </a:pPr>
            <a:r>
              <a:rPr b="0" i="0" lang="en-US" sz="3700" u="none" cap="none" strike="noStrike">
                <a:solidFill>
                  <a:schemeClr val="dk1"/>
                </a:solidFill>
                <a:latin typeface="Corbel"/>
                <a:ea typeface="Corbel"/>
                <a:cs typeface="Corbel"/>
                <a:sym typeface="Corbel"/>
              </a:rPr>
              <a:t>What is Pharmacokinetics?</a:t>
            </a:r>
            <a:endParaRPr b="0" i="0" sz="4400" u="none" cap="none" strike="noStrike">
              <a:solidFill>
                <a:schemeClr val="dk1"/>
              </a:solidFill>
              <a:latin typeface="Calibri"/>
              <a:ea typeface="Calibri"/>
              <a:cs typeface="Calibri"/>
              <a:sym typeface="Calibri"/>
            </a:endParaRPr>
          </a:p>
        </p:txBody>
      </p:sp>
      <p:sp>
        <p:nvSpPr>
          <p:cNvPr id="100" name="Google Shape;100;p2"/>
          <p:cNvSpPr txBox="1"/>
          <p:nvPr/>
        </p:nvSpPr>
        <p:spPr>
          <a:xfrm>
            <a:off x="5378824" y="1329759"/>
            <a:ext cx="6380380" cy="5429632"/>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150000"/>
              </a:lnSpc>
              <a:spcBef>
                <a:spcPts val="0"/>
              </a:spcBef>
              <a:spcAft>
                <a:spcPts val="0"/>
              </a:spcAft>
              <a:buClr>
                <a:schemeClr val="dk1"/>
              </a:buClr>
              <a:buSzPts val="2500"/>
              <a:buFont typeface="Arial"/>
              <a:buChar char="•"/>
            </a:pPr>
            <a:r>
              <a:rPr b="0" i="0" lang="en-US" sz="2500" u="none" cap="none" strike="noStrike">
                <a:solidFill>
                  <a:schemeClr val="dk1"/>
                </a:solidFill>
                <a:latin typeface="Corbel"/>
                <a:ea typeface="Corbel"/>
                <a:cs typeface="Corbel"/>
                <a:sym typeface="Corbel"/>
              </a:rPr>
              <a:t>Pharmacokinetics: How the body affects the compound.</a:t>
            </a:r>
            <a:endParaRPr/>
          </a:p>
          <a:p>
            <a:pPr indent="-285750" lvl="1" marL="742950" marR="0" rtl="0" algn="l">
              <a:lnSpc>
                <a:spcPct val="90000"/>
              </a:lnSpc>
              <a:spcBef>
                <a:spcPts val="500"/>
              </a:spcBef>
              <a:spcAft>
                <a:spcPts val="0"/>
              </a:spcAft>
              <a:buClr>
                <a:schemeClr val="dk1"/>
              </a:buClr>
              <a:buSzPts val="2500"/>
              <a:buFont typeface="Arial"/>
              <a:buChar char="•"/>
            </a:pPr>
            <a:r>
              <a:rPr b="0" i="0" lang="en-US" sz="2500" u="none" cap="none" strike="noStrike">
                <a:solidFill>
                  <a:schemeClr val="dk1"/>
                </a:solidFill>
                <a:latin typeface="Calibri"/>
                <a:ea typeface="Calibri"/>
                <a:cs typeface="Calibri"/>
                <a:sym typeface="Calibri"/>
              </a:rPr>
              <a:t>Absorption - how the compound is introduced into the body </a:t>
            </a:r>
            <a:endParaRPr/>
          </a:p>
          <a:p>
            <a:pPr indent="-285750" lvl="1" marL="742950" marR="0" rtl="0" algn="l">
              <a:lnSpc>
                <a:spcPct val="90000"/>
              </a:lnSpc>
              <a:spcBef>
                <a:spcPts val="500"/>
              </a:spcBef>
              <a:spcAft>
                <a:spcPts val="0"/>
              </a:spcAft>
              <a:buClr>
                <a:schemeClr val="dk1"/>
              </a:buClr>
              <a:buSzPts val="2500"/>
              <a:buFont typeface="Arial"/>
              <a:buChar char="•"/>
            </a:pPr>
            <a:r>
              <a:rPr b="0" i="0" lang="en-US" sz="2500" u="none" cap="none" strike="noStrike">
                <a:solidFill>
                  <a:schemeClr val="dk1"/>
                </a:solidFill>
                <a:latin typeface="Calibri"/>
                <a:ea typeface="Calibri"/>
                <a:cs typeface="Calibri"/>
                <a:sym typeface="Calibri"/>
              </a:rPr>
              <a:t>Distribution - how the compound is dispersed throughout various body systems </a:t>
            </a:r>
            <a:endParaRPr/>
          </a:p>
          <a:p>
            <a:pPr indent="-285750" lvl="1" marL="742950" marR="0" rtl="0" algn="l">
              <a:lnSpc>
                <a:spcPct val="90000"/>
              </a:lnSpc>
              <a:spcBef>
                <a:spcPts val="500"/>
              </a:spcBef>
              <a:spcAft>
                <a:spcPts val="0"/>
              </a:spcAft>
              <a:buClr>
                <a:schemeClr val="dk1"/>
              </a:buClr>
              <a:buSzPts val="2500"/>
              <a:buFont typeface="Arial"/>
              <a:buChar char="•"/>
            </a:pPr>
            <a:r>
              <a:rPr b="0" i="0" lang="en-US" sz="2500" u="none" cap="none" strike="noStrike">
                <a:solidFill>
                  <a:schemeClr val="dk1"/>
                </a:solidFill>
                <a:latin typeface="Calibri"/>
                <a:ea typeface="Calibri"/>
                <a:cs typeface="Calibri"/>
                <a:sym typeface="Calibri"/>
              </a:rPr>
              <a:t>Metabolism - how the compound is processed and altered within the body </a:t>
            </a:r>
            <a:endParaRPr/>
          </a:p>
          <a:p>
            <a:pPr indent="-285750" lvl="1" marL="742950" marR="0" rtl="0" algn="l">
              <a:lnSpc>
                <a:spcPct val="90000"/>
              </a:lnSpc>
              <a:spcBef>
                <a:spcPts val="500"/>
              </a:spcBef>
              <a:spcAft>
                <a:spcPts val="0"/>
              </a:spcAft>
              <a:buClr>
                <a:schemeClr val="dk1"/>
              </a:buClr>
              <a:buSzPts val="2500"/>
              <a:buFont typeface="Arial"/>
              <a:buChar char="•"/>
            </a:pPr>
            <a:r>
              <a:rPr b="0" i="0" lang="en-US" sz="2500" u="none" cap="none" strike="noStrike">
                <a:solidFill>
                  <a:schemeClr val="dk1"/>
                </a:solidFill>
                <a:latin typeface="Calibri"/>
                <a:ea typeface="Calibri"/>
                <a:cs typeface="Calibri"/>
                <a:sym typeface="Calibri"/>
              </a:rPr>
              <a:t>Excretion - how the drug is removed from the body as waste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g1705a2e0901_0_0"/>
          <p:cNvPicPr preferRelativeResize="0"/>
          <p:nvPr/>
        </p:nvPicPr>
        <p:blipFill rotWithShape="1">
          <a:blip r:embed="rId3">
            <a:alphaModFix/>
          </a:blip>
          <a:srcRect b="-2218" l="0" r="-2218" t="0"/>
          <a:stretch/>
        </p:blipFill>
        <p:spPr>
          <a:xfrm>
            <a:off x="1512338" y="152400"/>
            <a:ext cx="9167314" cy="655319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3"/>
          <p:cNvSpPr txBox="1"/>
          <p:nvPr>
            <p:ph type="title"/>
          </p:nvPr>
        </p:nvSpPr>
        <p:spPr>
          <a:xfrm>
            <a:off x="839788" y="365125"/>
            <a:ext cx="9900000" cy="13257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dk1"/>
              </a:buClr>
              <a:buSzPts val="1800"/>
              <a:buFont typeface="Calibri"/>
              <a:buNone/>
            </a:pPr>
            <a:r>
              <a:rPr lang="en-US"/>
              <a:t>Why PK?</a:t>
            </a:r>
            <a:endParaRPr/>
          </a:p>
        </p:txBody>
      </p:sp>
      <p:sp>
        <p:nvSpPr>
          <p:cNvPr id="113" name="Google Shape;113;p3"/>
          <p:cNvSpPr txBox="1"/>
          <p:nvPr>
            <p:ph idx="1" type="body"/>
          </p:nvPr>
        </p:nvSpPr>
        <p:spPr>
          <a:xfrm>
            <a:off x="839789" y="1681163"/>
            <a:ext cx="4872000" cy="8238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1600"/>
              <a:buNone/>
            </a:pPr>
            <a:r>
              <a:t/>
            </a:r>
            <a:endParaRPr b="0"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t/>
            </a:r>
            <a:endParaRPr b="0" sz="2000"/>
          </a:p>
          <a:p>
            <a:pPr indent="0" lvl="0" marL="0" rtl="0" algn="l">
              <a:lnSpc>
                <a:spcPct val="150000"/>
              </a:lnSpc>
              <a:spcBef>
                <a:spcPts val="1000"/>
              </a:spcBef>
              <a:spcAft>
                <a:spcPts val="0"/>
              </a:spcAft>
              <a:buClr>
                <a:schemeClr val="dk1"/>
              </a:buClr>
              <a:buSzPts val="1600"/>
              <a:buNone/>
            </a:pPr>
            <a:r>
              <a:rPr lang="en-US" sz="2600"/>
              <a:t>All things are toxic - Paracelsus</a:t>
            </a:r>
            <a:endParaRPr sz="2600"/>
          </a:p>
        </p:txBody>
      </p:sp>
      <p:sp>
        <p:nvSpPr>
          <p:cNvPr id="114" name="Google Shape;114;p3"/>
          <p:cNvSpPr txBox="1"/>
          <p:nvPr>
            <p:ph idx="3" type="body"/>
          </p:nvPr>
        </p:nvSpPr>
        <p:spPr>
          <a:xfrm>
            <a:off x="5889809" y="1681163"/>
            <a:ext cx="4849800" cy="8238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1600"/>
              <a:buNone/>
            </a:pPr>
            <a:r>
              <a:rPr b="0" lang="en-US" sz="2600">
                <a:solidFill>
                  <a:schemeClr val="dk1"/>
                </a:solidFill>
                <a:latin typeface="Calibri"/>
                <a:ea typeface="Calibri"/>
                <a:cs typeface="Calibri"/>
                <a:sym typeface="Calibri"/>
              </a:rPr>
              <a:t>Humans want to determine doses and treatments</a:t>
            </a:r>
            <a:endParaRPr sz="2600"/>
          </a:p>
        </p:txBody>
      </p:sp>
      <p:grpSp>
        <p:nvGrpSpPr>
          <p:cNvPr id="115" name="Google Shape;115;p3"/>
          <p:cNvGrpSpPr/>
          <p:nvPr/>
        </p:nvGrpSpPr>
        <p:grpSpPr>
          <a:xfrm>
            <a:off x="5889831" y="2525900"/>
            <a:ext cx="2801054" cy="3892708"/>
            <a:chOff x="4085181" y="15263"/>
            <a:chExt cx="2801054" cy="3513592"/>
          </a:xfrm>
        </p:grpSpPr>
        <p:pic>
          <p:nvPicPr>
            <p:cNvPr id="116" name="Google Shape;116;p3"/>
            <p:cNvPicPr preferRelativeResize="0"/>
            <p:nvPr/>
          </p:nvPicPr>
          <p:blipFill rotWithShape="1">
            <a:blip r:embed="rId3">
              <a:alphaModFix/>
            </a:blip>
            <a:srcRect b="0" l="0" r="0" t="0"/>
            <a:stretch/>
          </p:blipFill>
          <p:spPr>
            <a:xfrm>
              <a:off x="4085181" y="1842407"/>
              <a:ext cx="2801054" cy="1686448"/>
            </a:xfrm>
            <a:prstGeom prst="rect">
              <a:avLst/>
            </a:prstGeom>
            <a:noFill/>
            <a:ln>
              <a:noFill/>
            </a:ln>
          </p:spPr>
        </p:pic>
        <p:pic>
          <p:nvPicPr>
            <p:cNvPr id="117" name="Google Shape;117;p3"/>
            <p:cNvPicPr preferRelativeResize="0"/>
            <p:nvPr/>
          </p:nvPicPr>
          <p:blipFill rotWithShape="1">
            <a:blip r:embed="rId4">
              <a:alphaModFix/>
            </a:blip>
            <a:srcRect b="0" l="0" r="0" t="0"/>
            <a:stretch/>
          </p:blipFill>
          <p:spPr>
            <a:xfrm>
              <a:off x="4111183" y="15263"/>
              <a:ext cx="2749030" cy="1806222"/>
            </a:xfrm>
            <a:prstGeom prst="rect">
              <a:avLst/>
            </a:prstGeom>
            <a:noFill/>
            <a:ln>
              <a:noFill/>
            </a:ln>
          </p:spPr>
        </p:pic>
      </p:grpSp>
      <p:pic>
        <p:nvPicPr>
          <p:cNvPr id="118" name="Google Shape;118;p3"/>
          <p:cNvPicPr preferRelativeResize="0"/>
          <p:nvPr/>
        </p:nvPicPr>
        <p:blipFill rotWithShape="1">
          <a:blip r:embed="rId5">
            <a:alphaModFix/>
          </a:blip>
          <a:srcRect b="0" l="0" r="0" t="0"/>
          <a:stretch/>
        </p:blipFill>
        <p:spPr>
          <a:xfrm>
            <a:off x="8690875" y="3523387"/>
            <a:ext cx="2801050" cy="1867352"/>
          </a:xfrm>
          <a:prstGeom prst="rect">
            <a:avLst/>
          </a:prstGeom>
          <a:noFill/>
          <a:ln>
            <a:noFill/>
          </a:ln>
        </p:spPr>
      </p:pic>
      <p:pic>
        <p:nvPicPr>
          <p:cNvPr id="119" name="Google Shape;119;p3"/>
          <p:cNvPicPr preferRelativeResize="0"/>
          <p:nvPr/>
        </p:nvPicPr>
        <p:blipFill rotWithShape="1">
          <a:blip r:embed="rId6">
            <a:alphaModFix/>
          </a:blip>
          <a:srcRect b="0" l="0" r="0" t="0"/>
          <a:stretch/>
        </p:blipFill>
        <p:spPr>
          <a:xfrm>
            <a:off x="862000" y="2525900"/>
            <a:ext cx="4849800" cy="389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4"/>
          <p:cNvSpPr txBox="1"/>
          <p:nvPr>
            <p:ph type="title"/>
          </p:nvPr>
        </p:nvSpPr>
        <p:spPr>
          <a:xfrm>
            <a:off x="839788" y="365125"/>
            <a:ext cx="9900000" cy="13257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dk1"/>
              </a:buClr>
              <a:buSzPts val="1800"/>
              <a:buFont typeface="Calibri"/>
              <a:buNone/>
            </a:pPr>
            <a:r>
              <a:rPr lang="en-US"/>
              <a:t>Why PK?</a:t>
            </a:r>
            <a:endParaRPr/>
          </a:p>
        </p:txBody>
      </p:sp>
      <p:sp>
        <p:nvSpPr>
          <p:cNvPr id="126" name="Google Shape;126;p4"/>
          <p:cNvSpPr txBox="1"/>
          <p:nvPr>
            <p:ph idx="1" type="body"/>
          </p:nvPr>
        </p:nvSpPr>
        <p:spPr>
          <a:xfrm>
            <a:off x="840000" y="1681175"/>
            <a:ext cx="4872000" cy="8238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1600"/>
              <a:buNone/>
            </a:pPr>
            <a:r>
              <a:rPr b="0" lang="en-US" sz="2200">
                <a:solidFill>
                  <a:schemeClr val="dk1"/>
                </a:solidFill>
                <a:latin typeface="Calibri"/>
                <a:ea typeface="Calibri"/>
                <a:cs typeface="Calibri"/>
                <a:sym typeface="Calibri"/>
              </a:rPr>
              <a:t>Wildlife rely on detecting and regulating doses of dietary or environmental toxins</a:t>
            </a:r>
            <a:endParaRPr sz="2200"/>
          </a:p>
        </p:txBody>
      </p:sp>
      <p:sp>
        <p:nvSpPr>
          <p:cNvPr id="127" name="Google Shape;127;p4"/>
          <p:cNvSpPr txBox="1"/>
          <p:nvPr>
            <p:ph idx="2" type="body"/>
          </p:nvPr>
        </p:nvSpPr>
        <p:spPr>
          <a:xfrm>
            <a:off x="5889810" y="2505075"/>
            <a:ext cx="4872000" cy="3684600"/>
          </a:xfrm>
          <a:prstGeom prst="rect">
            <a:avLst/>
          </a:prstGeom>
          <a:noFill/>
          <a:ln>
            <a:noFill/>
          </a:ln>
        </p:spPr>
        <p:txBody>
          <a:bodyPr anchorCtr="0" anchor="t" bIns="45700" lIns="91425" spcFirstLastPara="1" rIns="91425" wrap="square" tIns="45700">
            <a:normAutofit/>
          </a:bodyPr>
          <a:lstStyle/>
          <a:p>
            <a:pPr indent="0" lvl="0" marL="0" rtl="0" algn="l">
              <a:lnSpc>
                <a:spcPct val="150000"/>
              </a:lnSpc>
              <a:spcBef>
                <a:spcPts val="1000"/>
              </a:spcBef>
              <a:spcAft>
                <a:spcPts val="0"/>
              </a:spcAft>
              <a:buClr>
                <a:schemeClr val="dk1"/>
              </a:buClr>
              <a:buSzPts val="1800"/>
              <a:buNone/>
            </a:pPr>
            <a:r>
              <a:t/>
            </a:r>
            <a:endParaRPr/>
          </a:p>
        </p:txBody>
      </p:sp>
      <p:sp>
        <p:nvSpPr>
          <p:cNvPr id="128" name="Google Shape;128;p4"/>
          <p:cNvSpPr txBox="1"/>
          <p:nvPr>
            <p:ph idx="3" type="body"/>
          </p:nvPr>
        </p:nvSpPr>
        <p:spPr>
          <a:xfrm>
            <a:off x="5889809" y="1681163"/>
            <a:ext cx="4849800" cy="8238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chemeClr val="dk1"/>
              </a:buClr>
              <a:buSzPts val="1600"/>
              <a:buNone/>
            </a:pPr>
            <a:r>
              <a:rPr b="0" lang="en-US" sz="2200">
                <a:solidFill>
                  <a:schemeClr val="dk1"/>
                </a:solidFill>
                <a:latin typeface="Calibri"/>
                <a:ea typeface="Calibri"/>
                <a:cs typeface="Calibri"/>
                <a:sym typeface="Calibri"/>
              </a:rPr>
              <a:t>Use concept of PK and PD to predict interactions with chemicals.</a:t>
            </a:r>
            <a:endParaRPr sz="2200"/>
          </a:p>
        </p:txBody>
      </p:sp>
      <p:pic>
        <p:nvPicPr>
          <p:cNvPr id="129" name="Google Shape;129;p4"/>
          <p:cNvPicPr preferRelativeResize="0"/>
          <p:nvPr/>
        </p:nvPicPr>
        <p:blipFill rotWithShape="1">
          <a:blip r:embed="rId3">
            <a:alphaModFix/>
          </a:blip>
          <a:srcRect b="0" l="0" r="0" t="0"/>
          <a:stretch/>
        </p:blipFill>
        <p:spPr>
          <a:xfrm>
            <a:off x="5906265" y="2505075"/>
            <a:ext cx="4839060" cy="3684601"/>
          </a:xfrm>
          <a:prstGeom prst="rect">
            <a:avLst/>
          </a:prstGeom>
          <a:noFill/>
          <a:ln>
            <a:noFill/>
          </a:ln>
        </p:spPr>
      </p:pic>
      <p:pic>
        <p:nvPicPr>
          <p:cNvPr id="130" name="Google Shape;130;p4"/>
          <p:cNvPicPr preferRelativeResize="0"/>
          <p:nvPr/>
        </p:nvPicPr>
        <p:blipFill rotWithShape="1">
          <a:blip r:embed="rId4">
            <a:alphaModFix/>
          </a:blip>
          <a:srcRect b="0" l="0" r="0" t="0"/>
          <a:stretch/>
        </p:blipFill>
        <p:spPr>
          <a:xfrm>
            <a:off x="839775" y="3412570"/>
            <a:ext cx="4872001" cy="186961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g183c6b7e70d_0_8"/>
          <p:cNvSpPr txBox="1"/>
          <p:nvPr>
            <p:ph type="title"/>
          </p:nvPr>
        </p:nvSpPr>
        <p:spPr>
          <a:xfrm>
            <a:off x="838200" y="365125"/>
            <a:ext cx="10515600" cy="2257200"/>
          </a:xfrm>
          <a:prstGeom prst="rect">
            <a:avLst/>
          </a:prstGeom>
        </p:spPr>
        <p:txBody>
          <a:bodyPr anchorCtr="0" anchor="ctr" bIns="45700" lIns="91425" spcFirstLastPara="1" rIns="91425" wrap="square" tIns="45700">
            <a:noAutofit/>
          </a:bodyPr>
          <a:lstStyle/>
          <a:p>
            <a:pPr indent="0" lvl="0" marL="0" rtl="0" algn="l">
              <a:lnSpc>
                <a:spcPct val="100000"/>
              </a:lnSpc>
              <a:spcBef>
                <a:spcPts val="0"/>
              </a:spcBef>
              <a:spcAft>
                <a:spcPts val="0"/>
              </a:spcAft>
              <a:buNone/>
            </a:pPr>
            <a:r>
              <a:rPr lang="en-US"/>
              <a:t>Can a chemical that you consume on a regular basis cause problems if there are drug-drug interactions?</a:t>
            </a:r>
            <a:endParaRPr/>
          </a:p>
        </p:txBody>
      </p:sp>
      <p:sp>
        <p:nvSpPr>
          <p:cNvPr id="137" name="Google Shape;137;g183c6b7e70d_0_8"/>
          <p:cNvSpPr txBox="1"/>
          <p:nvPr/>
        </p:nvSpPr>
        <p:spPr>
          <a:xfrm>
            <a:off x="5223600" y="3654950"/>
            <a:ext cx="1744800" cy="1200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6600">
                <a:latin typeface="Calibri"/>
                <a:ea typeface="Calibri"/>
                <a:cs typeface="Calibri"/>
                <a:sym typeface="Calibri"/>
              </a:rPr>
              <a:t>YES!</a:t>
            </a:r>
            <a:endParaRPr sz="6600">
              <a:latin typeface="Calibri"/>
              <a:ea typeface="Calibri"/>
              <a:cs typeface="Calibri"/>
              <a:sym typeface="Calibri"/>
            </a:endParaRPr>
          </a:p>
        </p:txBody>
      </p:sp>
      <p:pic>
        <p:nvPicPr>
          <p:cNvPr id="138" name="Google Shape;138;g183c6b7e70d_0_8"/>
          <p:cNvPicPr preferRelativeResize="0"/>
          <p:nvPr/>
        </p:nvPicPr>
        <p:blipFill>
          <a:blip r:embed="rId3">
            <a:alphaModFix/>
          </a:blip>
          <a:stretch>
            <a:fillRect/>
          </a:stretch>
        </p:blipFill>
        <p:spPr>
          <a:xfrm>
            <a:off x="285475" y="2811119"/>
            <a:ext cx="2330051" cy="1441825"/>
          </a:xfrm>
          <a:prstGeom prst="rect">
            <a:avLst/>
          </a:prstGeom>
          <a:noFill/>
          <a:ln>
            <a:noFill/>
          </a:ln>
        </p:spPr>
      </p:pic>
      <p:pic>
        <p:nvPicPr>
          <p:cNvPr id="139" name="Google Shape;139;g183c6b7e70d_0_8"/>
          <p:cNvPicPr preferRelativeResize="0"/>
          <p:nvPr/>
        </p:nvPicPr>
        <p:blipFill>
          <a:blip r:embed="rId4">
            <a:alphaModFix/>
          </a:blip>
          <a:stretch>
            <a:fillRect/>
          </a:stretch>
        </p:blipFill>
        <p:spPr>
          <a:xfrm>
            <a:off x="7141400" y="2972712"/>
            <a:ext cx="4918799" cy="2565077"/>
          </a:xfrm>
          <a:prstGeom prst="rect">
            <a:avLst/>
          </a:prstGeom>
          <a:noFill/>
          <a:ln>
            <a:noFill/>
          </a:ln>
        </p:spPr>
      </p:pic>
      <p:pic>
        <p:nvPicPr>
          <p:cNvPr id="140" name="Google Shape;140;g183c6b7e70d_0_8"/>
          <p:cNvPicPr preferRelativeResize="0"/>
          <p:nvPr/>
        </p:nvPicPr>
        <p:blipFill>
          <a:blip r:embed="rId5">
            <a:alphaModFix/>
          </a:blip>
          <a:stretch>
            <a:fillRect/>
          </a:stretch>
        </p:blipFill>
        <p:spPr>
          <a:xfrm>
            <a:off x="2658775" y="4314725"/>
            <a:ext cx="2330048" cy="14418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37"/>
                                        </p:tgtEl>
                                        <p:attrNameLst>
                                          <p:attrName>style.visibility</p:attrName>
                                        </p:attrNameLst>
                                      </p:cBhvr>
                                      <p:to>
                                        <p:strVal val="visible"/>
                                      </p:to>
                                    </p:set>
                                    <p:anim calcmode="lin" valueType="num">
                                      <p:cBhvr additive="base">
                                        <p:cTn dur="1000"/>
                                        <p:tgtEl>
                                          <p:spTgt spid="137"/>
                                        </p:tgtEl>
                                        <p:attrNameLst>
                                          <p:attrName>ppt_w</p:attrName>
                                        </p:attrNameLst>
                                      </p:cBhvr>
                                      <p:tavLst>
                                        <p:tav fmla="" tm="0">
                                          <p:val>
                                            <p:strVal val="0"/>
                                          </p:val>
                                        </p:tav>
                                        <p:tav fmla="" tm="100000">
                                          <p:val>
                                            <p:strVal val="#ppt_w"/>
                                          </p:val>
                                        </p:tav>
                                      </p:tavLst>
                                    </p:anim>
                                    <p:anim calcmode="lin" valueType="num">
                                      <p:cBhvr additive="base">
                                        <p:cTn dur="1000"/>
                                        <p:tgtEl>
                                          <p:spTgt spid="137"/>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g183c6b7e70d_0_0"/>
          <p:cNvPicPr preferRelativeResize="0"/>
          <p:nvPr/>
        </p:nvPicPr>
        <p:blipFill>
          <a:blip r:embed="rId3">
            <a:alphaModFix/>
          </a:blip>
          <a:stretch>
            <a:fillRect/>
          </a:stretch>
        </p:blipFill>
        <p:spPr>
          <a:xfrm>
            <a:off x="1751000" y="23863"/>
            <a:ext cx="8690002" cy="68102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pic>
        <p:nvPicPr>
          <p:cNvPr id="151" name="Google Shape;151;p5"/>
          <p:cNvPicPr preferRelativeResize="0"/>
          <p:nvPr/>
        </p:nvPicPr>
        <p:blipFill rotWithShape="1">
          <a:blip r:embed="rId3">
            <a:alphaModFix/>
          </a:blip>
          <a:srcRect b="0" l="0" r="0" t="0"/>
          <a:stretch/>
        </p:blipFill>
        <p:spPr>
          <a:xfrm>
            <a:off x="163902" y="163902"/>
            <a:ext cx="11921706" cy="651294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id="156" name="Google Shape;156;p6"/>
          <p:cNvPicPr preferRelativeResize="0"/>
          <p:nvPr/>
        </p:nvPicPr>
        <p:blipFill rotWithShape="1">
          <a:blip r:embed="rId3">
            <a:alphaModFix/>
          </a:blip>
          <a:srcRect b="0" l="0" r="0" t="0"/>
          <a:stretch/>
        </p:blipFill>
        <p:spPr>
          <a:xfrm>
            <a:off x="93518" y="155864"/>
            <a:ext cx="11980718" cy="655666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2022-08-26T20:51:10Z</dcterms:created>
  <dc:creator>Celin Younan</dc:creator>
</cp:coreProperties>
</file>