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280" r:id="rId2"/>
    <p:sldId id="277" r:id="rId3"/>
    <p:sldId id="260" r:id="rId4"/>
    <p:sldId id="275" r:id="rId5"/>
    <p:sldId id="273" r:id="rId6"/>
    <p:sldId id="276" r:id="rId7"/>
    <p:sldId id="274" r:id="rId8"/>
    <p:sldId id="268" r:id="rId9"/>
    <p:sldId id="267" r:id="rId10"/>
    <p:sldId id="256" r:id="rId11"/>
    <p:sldId id="261" r:id="rId12"/>
    <p:sldId id="264" r:id="rId13"/>
    <p:sldId id="262" r:id="rId14"/>
    <p:sldId id="263" r:id="rId15"/>
    <p:sldId id="265" r:id="rId16"/>
    <p:sldId id="266" r:id="rId17"/>
    <p:sldId id="271" r:id="rId18"/>
    <p:sldId id="272" r:id="rId19"/>
    <p:sldId id="297" r:id="rId20"/>
    <p:sldId id="278" r:id="rId21"/>
    <p:sldId id="279" r:id="rId22"/>
    <p:sldId id="298" r:id="rId23"/>
    <p:sldId id="281" r:id="rId24"/>
    <p:sldId id="282" r:id="rId25"/>
    <p:sldId id="283" r:id="rId26"/>
    <p:sldId id="284" r:id="rId27"/>
    <p:sldId id="257" r:id="rId28"/>
    <p:sldId id="258" r:id="rId29"/>
    <p:sldId id="287" r:id="rId30"/>
    <p:sldId id="285" r:id="rId31"/>
    <p:sldId id="286" r:id="rId32"/>
    <p:sldId id="310" r:id="rId33"/>
    <p:sldId id="311" r:id="rId34"/>
    <p:sldId id="259" r:id="rId35"/>
    <p:sldId id="318" r:id="rId36"/>
    <p:sldId id="317" r:id="rId37"/>
    <p:sldId id="309" r:id="rId38"/>
    <p:sldId id="301" r:id="rId39"/>
    <p:sldId id="302" r:id="rId40"/>
    <p:sldId id="303" r:id="rId41"/>
    <p:sldId id="304" r:id="rId42"/>
    <p:sldId id="305" r:id="rId43"/>
    <p:sldId id="312" r:id="rId44"/>
    <p:sldId id="313" r:id="rId45"/>
    <p:sldId id="315" r:id="rId46"/>
    <p:sldId id="316" r:id="rId47"/>
    <p:sldId id="314" r:id="rId48"/>
    <p:sldId id="320" r:id="rId49"/>
    <p:sldId id="290" r:id="rId50"/>
    <p:sldId id="319" r:id="rId51"/>
    <p:sldId id="295" r:id="rId52"/>
    <p:sldId id="293" r:id="rId53"/>
    <p:sldId id="294" r:id="rId54"/>
    <p:sldId id="291" r:id="rId55"/>
    <p:sldId id="292" r:id="rId56"/>
    <p:sldId id="296"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n Forb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452" autoAdjust="0"/>
  </p:normalViewPr>
  <p:slideViewPr>
    <p:cSldViewPr snapToGrid="0" snapToObjects="1">
      <p:cViewPr varScale="1">
        <p:scale>
          <a:sx n="77" d="100"/>
          <a:sy n="77" d="100"/>
        </p:scale>
        <p:origin x="-18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1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printerSettings" Target="printerSettings/printerSettings1.bin"/><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commentAuthors" Target="commentAuthors.xml"/><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B78A20-372F-7645-84D5-9A6EB0F0661C}" type="datetimeFigureOut">
              <a:rPr lang="en-US" smtClean="0"/>
              <a:t>8/27/19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6F953C-3C9B-1F4F-B013-6CBE1A9C3AEC}" type="slidenum">
              <a:rPr lang="en-US" smtClean="0"/>
              <a:t>‹#›</a:t>
            </a:fld>
            <a:endParaRPr lang="en-US"/>
          </a:p>
        </p:txBody>
      </p:sp>
    </p:spTree>
    <p:extLst>
      <p:ext uri="{BB962C8B-B14F-4D97-AF65-F5344CB8AC3E}">
        <p14:creationId xmlns:p14="http://schemas.microsoft.com/office/powerpoint/2010/main" val="31959211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notesMaster" Target="../notesMasters/notesMaster1.xml"/><Relationship Id="rId3"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notesMaster" Target="../notesMasters/notesMaster1.xml"/><Relationship Id="rId3"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OKN: </a:t>
            </a:r>
            <a:r>
              <a:rPr lang="is-IS" dirty="0" err="1" smtClean="0"/>
              <a:t>note</a:t>
            </a:r>
            <a:r>
              <a:rPr lang="is-IS" dirty="0" smtClean="0"/>
              <a:t> </a:t>
            </a:r>
            <a:r>
              <a:rPr lang="is-IS" dirty="0" err="1" smtClean="0"/>
              <a:t>to</a:t>
            </a:r>
            <a:r>
              <a:rPr lang="is-IS" dirty="0" smtClean="0"/>
              <a:t> </a:t>
            </a:r>
            <a:r>
              <a:rPr lang="is-IS" dirty="0" err="1" smtClean="0"/>
              <a:t>left</a:t>
            </a:r>
            <a:r>
              <a:rPr lang="is-IS" dirty="0" smtClean="0"/>
              <a:t> </a:t>
            </a:r>
            <a:r>
              <a:rPr lang="is-IS" dirty="0" err="1" smtClean="0"/>
              <a:t>are</a:t>
            </a:r>
            <a:r>
              <a:rPr lang="is-IS" dirty="0" smtClean="0"/>
              <a:t> 5 </a:t>
            </a:r>
            <a:r>
              <a:rPr lang="is-IS" dirty="0" err="1" smtClean="0"/>
              <a:t>female</a:t>
            </a:r>
            <a:r>
              <a:rPr lang="is-IS" dirty="0" smtClean="0"/>
              <a:t> </a:t>
            </a:r>
            <a:r>
              <a:rPr lang="is-IS" dirty="0" err="1" smtClean="0"/>
              <a:t>rock</a:t>
            </a:r>
            <a:r>
              <a:rPr lang="is-IS" dirty="0" smtClean="0"/>
              <a:t> </a:t>
            </a:r>
            <a:r>
              <a:rPr lang="is-IS" dirty="0" err="1" smtClean="0"/>
              <a:t>ptarmigan</a:t>
            </a:r>
            <a:r>
              <a:rPr lang="is-IS" dirty="0" smtClean="0"/>
              <a:t> </a:t>
            </a:r>
            <a:r>
              <a:rPr lang="is-IS" dirty="0" err="1" smtClean="0"/>
              <a:t>heads</a:t>
            </a:r>
            <a:r>
              <a:rPr lang="is-IS" dirty="0" smtClean="0"/>
              <a:t> </a:t>
            </a:r>
            <a:r>
              <a:rPr lang="is-IS" dirty="0" err="1" smtClean="0"/>
              <a:t>above</a:t>
            </a:r>
            <a:r>
              <a:rPr lang="is-IS" dirty="0" smtClean="0"/>
              <a:t> </a:t>
            </a:r>
            <a:r>
              <a:rPr lang="is-IS" dirty="0" err="1" smtClean="0"/>
              <a:t>and</a:t>
            </a:r>
            <a:r>
              <a:rPr lang="is-IS" dirty="0" smtClean="0"/>
              <a:t> 5 </a:t>
            </a:r>
            <a:r>
              <a:rPr lang="is-IS" dirty="0" err="1" smtClean="0"/>
              <a:t>males</a:t>
            </a:r>
            <a:r>
              <a:rPr lang="is-IS" dirty="0" smtClean="0"/>
              <a:t> </a:t>
            </a:r>
            <a:r>
              <a:rPr lang="is-IS" dirty="0" err="1" smtClean="0"/>
              <a:t>below</a:t>
            </a:r>
            <a:r>
              <a:rPr lang="is-IS" dirty="0" smtClean="0"/>
              <a:t>, </a:t>
            </a:r>
            <a:r>
              <a:rPr lang="is-IS" dirty="0" err="1" smtClean="0"/>
              <a:t>other</a:t>
            </a:r>
            <a:r>
              <a:rPr lang="is-IS" dirty="0" smtClean="0"/>
              <a:t> </a:t>
            </a:r>
            <a:r>
              <a:rPr lang="is-IS" dirty="0" err="1" smtClean="0"/>
              <a:t>page</a:t>
            </a:r>
            <a:r>
              <a:rPr lang="is-IS" dirty="0" smtClean="0"/>
              <a:t> </a:t>
            </a:r>
            <a:r>
              <a:rPr lang="is-IS" dirty="0" err="1" smtClean="0"/>
              <a:t>shows</a:t>
            </a:r>
            <a:r>
              <a:rPr lang="is-IS" baseline="0" dirty="0" smtClean="0"/>
              <a:t> </a:t>
            </a:r>
            <a:r>
              <a:rPr lang="is-IS" baseline="0" dirty="0" err="1" smtClean="0"/>
              <a:t>above</a:t>
            </a:r>
            <a:r>
              <a:rPr lang="is-IS" baseline="0" dirty="0" smtClean="0"/>
              <a:t> </a:t>
            </a:r>
            <a:r>
              <a:rPr lang="is-IS" baseline="0" dirty="0" err="1" smtClean="0"/>
              <a:t>willow</a:t>
            </a:r>
            <a:r>
              <a:rPr lang="is-IS" baseline="0" dirty="0" smtClean="0"/>
              <a:t> </a:t>
            </a:r>
            <a:r>
              <a:rPr lang="is-IS" baseline="0" dirty="0" err="1" smtClean="0"/>
              <a:t>ptarmigan</a:t>
            </a:r>
            <a:r>
              <a:rPr lang="is-IS" baseline="0" dirty="0" smtClean="0"/>
              <a:t> </a:t>
            </a:r>
            <a:r>
              <a:rPr lang="is-IS" baseline="0" dirty="0" err="1" smtClean="0"/>
              <a:t>and</a:t>
            </a:r>
            <a:r>
              <a:rPr lang="is-IS" baseline="0" dirty="0" smtClean="0"/>
              <a:t> </a:t>
            </a:r>
            <a:r>
              <a:rPr lang="is-IS" baseline="0" dirty="0" err="1" smtClean="0"/>
              <a:t>rock</a:t>
            </a:r>
            <a:r>
              <a:rPr lang="is-IS" baseline="0" dirty="0" smtClean="0"/>
              <a:t> </a:t>
            </a:r>
            <a:r>
              <a:rPr lang="is-IS" baseline="0" dirty="0" err="1" smtClean="0"/>
              <a:t>ptarmigan</a:t>
            </a:r>
            <a:r>
              <a:rPr lang="is-IS" baseline="0" dirty="0" smtClean="0"/>
              <a:t> </a:t>
            </a:r>
            <a:r>
              <a:rPr lang="is-IS" baseline="0" dirty="0" err="1" smtClean="0"/>
              <a:t>males</a:t>
            </a:r>
            <a:r>
              <a:rPr lang="is-IS" baseline="0" dirty="0" smtClean="0"/>
              <a:t> (</a:t>
            </a:r>
            <a:r>
              <a:rPr lang="is-IS" baseline="0" dirty="0" err="1" smtClean="0"/>
              <a:t>Fjallriptupp</a:t>
            </a:r>
            <a:r>
              <a:rPr lang="is-IS" baseline="0" dirty="0" smtClean="0"/>
              <a:t>). </a:t>
            </a:r>
            <a:r>
              <a:rPr lang="is-IS" baseline="0" dirty="0" err="1" smtClean="0"/>
              <a:t>If</a:t>
            </a:r>
            <a:r>
              <a:rPr lang="is-IS" baseline="0" dirty="0" smtClean="0"/>
              <a:t> I </a:t>
            </a:r>
            <a:r>
              <a:rPr lang="is-IS" baseline="0" dirty="0" err="1" smtClean="0"/>
              <a:t>remember</a:t>
            </a:r>
            <a:r>
              <a:rPr lang="is-IS" baseline="0" dirty="0" smtClean="0"/>
              <a:t> </a:t>
            </a:r>
            <a:r>
              <a:rPr lang="is-IS" baseline="0" dirty="0" err="1" smtClean="0"/>
              <a:t>correctly</a:t>
            </a:r>
            <a:r>
              <a:rPr lang="is-IS" baseline="0" dirty="0" smtClean="0"/>
              <a:t> </a:t>
            </a:r>
            <a:r>
              <a:rPr lang="is-IS" baseline="0" dirty="0" err="1" smtClean="0"/>
              <a:t>then</a:t>
            </a:r>
            <a:r>
              <a:rPr lang="is-IS" baseline="0" dirty="0" smtClean="0"/>
              <a:t> </a:t>
            </a:r>
            <a:r>
              <a:rPr lang="is-IS" baseline="0" dirty="0" err="1" smtClean="0"/>
              <a:t>both</a:t>
            </a:r>
            <a:r>
              <a:rPr lang="is-IS" baseline="0" dirty="0" smtClean="0"/>
              <a:t> </a:t>
            </a:r>
            <a:r>
              <a:rPr lang="is-IS" baseline="0" dirty="0" err="1" smtClean="0"/>
              <a:t>sexes</a:t>
            </a:r>
            <a:r>
              <a:rPr lang="is-IS" baseline="0" dirty="0" smtClean="0"/>
              <a:t> of </a:t>
            </a:r>
            <a:r>
              <a:rPr lang="is-IS" baseline="0" dirty="0" err="1" smtClean="0"/>
              <a:t>willow</a:t>
            </a:r>
            <a:r>
              <a:rPr lang="is-IS" baseline="0" dirty="0" smtClean="0"/>
              <a:t> </a:t>
            </a:r>
            <a:r>
              <a:rPr lang="is-IS" baseline="0" dirty="0" err="1" smtClean="0"/>
              <a:t>ptarmigan</a:t>
            </a:r>
            <a:r>
              <a:rPr lang="is-IS" baseline="0" dirty="0" smtClean="0"/>
              <a:t> </a:t>
            </a:r>
            <a:r>
              <a:rPr lang="is-IS" baseline="0" dirty="0" err="1" smtClean="0"/>
              <a:t>have</a:t>
            </a:r>
            <a:r>
              <a:rPr lang="is-IS" baseline="0" dirty="0" smtClean="0"/>
              <a:t> </a:t>
            </a:r>
            <a:r>
              <a:rPr lang="is-IS" baseline="0" dirty="0" err="1" smtClean="0"/>
              <a:t>white</a:t>
            </a:r>
            <a:r>
              <a:rPr lang="is-IS" baseline="0" dirty="0" smtClean="0"/>
              <a:t> </a:t>
            </a:r>
            <a:r>
              <a:rPr lang="is-IS" baseline="0" dirty="0" err="1" smtClean="0"/>
              <a:t>faces</a:t>
            </a:r>
            <a:r>
              <a:rPr lang="is-IS" baseline="0" dirty="0" smtClean="0"/>
              <a:t> </a:t>
            </a:r>
            <a:r>
              <a:rPr lang="is-IS" baseline="0" dirty="0" err="1" smtClean="0"/>
              <a:t>in</a:t>
            </a:r>
            <a:r>
              <a:rPr lang="is-IS" baseline="0" dirty="0" smtClean="0"/>
              <a:t> </a:t>
            </a:r>
            <a:r>
              <a:rPr lang="is-IS" baseline="0" dirty="0" err="1" smtClean="0"/>
              <a:t>winter</a:t>
            </a:r>
            <a:r>
              <a:rPr lang="is-IS" baseline="0" dirty="0" smtClean="0"/>
              <a:t> </a:t>
            </a:r>
            <a:r>
              <a:rPr lang="is-IS" baseline="0" dirty="0" err="1" smtClean="0"/>
              <a:t>but</a:t>
            </a:r>
            <a:r>
              <a:rPr lang="is-IS" baseline="0" dirty="0" smtClean="0"/>
              <a:t> </a:t>
            </a:r>
            <a:r>
              <a:rPr lang="is-IS" baseline="0" dirty="0" err="1" smtClean="0"/>
              <a:t>the</a:t>
            </a:r>
            <a:r>
              <a:rPr lang="is-IS" baseline="0" dirty="0" smtClean="0"/>
              <a:t> </a:t>
            </a:r>
            <a:r>
              <a:rPr lang="is-IS" baseline="0" dirty="0" err="1" smtClean="0"/>
              <a:t>colouration</a:t>
            </a:r>
            <a:r>
              <a:rPr lang="is-IS" baseline="0" dirty="0" smtClean="0"/>
              <a:t> of </a:t>
            </a:r>
            <a:r>
              <a:rPr lang="is-IS" baseline="0" dirty="0" err="1" smtClean="0"/>
              <a:t>the</a:t>
            </a:r>
            <a:r>
              <a:rPr lang="is-IS" baseline="0" dirty="0" smtClean="0"/>
              <a:t> </a:t>
            </a:r>
            <a:r>
              <a:rPr lang="is-IS" baseline="0" dirty="0" err="1" smtClean="0"/>
              <a:t>tail</a:t>
            </a:r>
            <a:r>
              <a:rPr lang="is-IS" baseline="0" dirty="0" smtClean="0"/>
              <a:t> </a:t>
            </a:r>
            <a:r>
              <a:rPr lang="is-IS" baseline="0" dirty="0" err="1" smtClean="0"/>
              <a:t>should</a:t>
            </a:r>
            <a:r>
              <a:rPr lang="is-IS" baseline="0" dirty="0" smtClean="0"/>
              <a:t> </a:t>
            </a:r>
            <a:r>
              <a:rPr lang="is-IS" baseline="0" dirty="0" err="1" smtClean="0"/>
              <a:t>be</a:t>
            </a:r>
            <a:r>
              <a:rPr lang="is-IS" baseline="0" dirty="0" smtClean="0"/>
              <a:t> </a:t>
            </a:r>
            <a:r>
              <a:rPr lang="is-IS" baseline="0" dirty="0" err="1" smtClean="0"/>
              <a:t>helpful</a:t>
            </a:r>
            <a:r>
              <a:rPr lang="is-IS" baseline="0" dirty="0" smtClean="0"/>
              <a:t> </a:t>
            </a:r>
            <a:r>
              <a:rPr lang="is-IS" baseline="0" dirty="0" err="1" smtClean="0"/>
              <a:t>in</a:t>
            </a:r>
            <a:r>
              <a:rPr lang="is-IS" baseline="0" dirty="0" smtClean="0"/>
              <a:t> </a:t>
            </a:r>
            <a:r>
              <a:rPr lang="is-IS" baseline="0" dirty="0" err="1" smtClean="0"/>
              <a:t>sexing</a:t>
            </a:r>
            <a:r>
              <a:rPr lang="is-IS" baseline="0" dirty="0" smtClean="0"/>
              <a:t>.</a:t>
            </a:r>
            <a:endParaRPr lang="is-IS" dirty="0"/>
          </a:p>
        </p:txBody>
      </p:sp>
      <p:sp>
        <p:nvSpPr>
          <p:cNvPr id="4" name="Slide Number Placeholder 3"/>
          <p:cNvSpPr>
            <a:spLocks noGrp="1"/>
          </p:cNvSpPr>
          <p:nvPr>
            <p:ph type="sldNum" sz="quarter" idx="10"/>
          </p:nvPr>
        </p:nvSpPr>
        <p:spPr/>
        <p:txBody>
          <a:bodyPr/>
          <a:lstStyle/>
          <a:p>
            <a:fld id="{9C6F953C-3C9B-1F4F-B013-6CBE1A9C3AEC}" type="slidenum">
              <a:rPr lang="en-US" smtClean="0"/>
              <a:t>3</a:t>
            </a:fld>
            <a:endParaRPr lang="en-US"/>
          </a:p>
        </p:txBody>
      </p:sp>
    </p:spTree>
    <p:extLst>
      <p:ext uri="{BB962C8B-B14F-4D97-AF65-F5344CB8AC3E}">
        <p14:creationId xmlns:p14="http://schemas.microsoft.com/office/powerpoint/2010/main" val="734001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 from Svalbard ptarmigan</a:t>
            </a:r>
            <a:r>
              <a:rPr lang="en-US" baseline="0" dirty="0" smtClean="0"/>
              <a:t> (</a:t>
            </a:r>
            <a:r>
              <a:rPr lang="en-US" baseline="0" dirty="0" err="1" smtClean="0"/>
              <a:t>Fuglei</a:t>
            </a:r>
            <a:r>
              <a:rPr lang="en-US" baseline="0" dirty="0" smtClean="0"/>
              <a:t> from hunters).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OKN: typical adult pattern, here all feathers have been </a:t>
            </a:r>
            <a:r>
              <a:rPr lang="en-US" baseline="0" dirty="0" err="1" smtClean="0"/>
              <a:t>moulted</a:t>
            </a:r>
            <a:r>
              <a:rPr lang="en-US" baseline="0" dirty="0" smtClean="0"/>
              <a:t>. Rounded, not pointed</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15</a:t>
            </a:fld>
            <a:endParaRPr lang="en-US"/>
          </a:p>
        </p:txBody>
      </p:sp>
    </p:spTree>
    <p:extLst>
      <p:ext uri="{BB962C8B-B14F-4D97-AF65-F5344CB8AC3E}">
        <p14:creationId xmlns:p14="http://schemas.microsoft.com/office/powerpoint/2010/main" val="3792098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 from Svalbard ptarmigan</a:t>
            </a:r>
            <a:r>
              <a:rPr lang="en-US" baseline="0" dirty="0" smtClean="0"/>
              <a:t> (</a:t>
            </a:r>
            <a:r>
              <a:rPr lang="en-US" baseline="0" dirty="0" err="1" smtClean="0"/>
              <a:t>Fuglei</a:t>
            </a:r>
            <a:r>
              <a:rPr lang="en-US" baseline="0" dirty="0" smtClean="0"/>
              <a:t> from hunters).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OKN: again a juvenile wing, the brown primary is no. 8 and this is from the first set of primaries grown by juveniles during their first months of life, this one would have been shed some few days later. Note also that no. 9 has no pigmentation on wane, only shaft, here the rule laid out in slide 4 and shape of primary end would tell us the age.</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16</a:t>
            </a:fld>
            <a:endParaRPr lang="en-US"/>
          </a:p>
        </p:txBody>
      </p:sp>
    </p:spTree>
    <p:extLst>
      <p:ext uri="{BB962C8B-B14F-4D97-AF65-F5344CB8AC3E}">
        <p14:creationId xmlns:p14="http://schemas.microsoft.com/office/powerpoint/2010/main" val="17011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:Bergerud1963SexAgeMethodsWillowPtarmigan”</a:t>
            </a:r>
          </a:p>
          <a:p>
            <a:r>
              <a:rPr lang="en-US" sz="1200" b="1" kern="1200" dirty="0" smtClean="0">
                <a:solidFill>
                  <a:schemeClr val="tx1"/>
                </a:solidFill>
                <a:latin typeface="+mn-lt"/>
                <a:ea typeface="+mn-ea"/>
                <a:cs typeface="+mn-cs"/>
              </a:rPr>
              <a:t>Determining Sex and Age of Willow Ptarmigan in Newfoundland</a:t>
            </a:r>
            <a:r>
              <a:rPr lang="en-US" dirty="0" smtClean="0"/>
              <a:t> . OKN: again primary</a:t>
            </a:r>
            <a:r>
              <a:rPr lang="en-US" baseline="0" dirty="0" smtClean="0"/>
              <a:t> no. 8 from the first set has not been shed, and primary no. 7 has been shed and a new is growing. This is a juvenile. Juveniles have 8 primaries in their first set of primary feathers, they are all shed when the birds are less than 3 months old and replaced and at the tip of the wing 2 more primaries grow so in autumn </a:t>
            </a:r>
            <a:r>
              <a:rPr lang="en-US" baseline="0" dirty="0" err="1" smtClean="0"/>
              <a:t>juves</a:t>
            </a:r>
            <a:r>
              <a:rPr lang="en-US" baseline="0" dirty="0" smtClean="0"/>
              <a:t> have 10 primaries like adults.</a:t>
            </a:r>
            <a:r>
              <a:rPr lang="en-US" dirty="0" smtClean="0"/>
              <a:t/>
            </a:r>
            <a:br>
              <a:rPr lang="en-US" dirty="0" smtClean="0"/>
            </a:br>
            <a:r>
              <a:rPr lang="en-US" sz="1200" kern="1200" dirty="0" smtClean="0">
                <a:solidFill>
                  <a:schemeClr val="tx1"/>
                </a:solidFill>
                <a:latin typeface="+mn-lt"/>
                <a:ea typeface="+mn-ea"/>
                <a:cs typeface="+mn-cs"/>
              </a:rPr>
              <a:t>Arthur T. </a:t>
            </a:r>
            <a:r>
              <a:rPr lang="en-US" sz="1200" kern="1200" dirty="0" err="1" smtClean="0">
                <a:solidFill>
                  <a:schemeClr val="tx1"/>
                </a:solidFill>
                <a:latin typeface="+mn-lt"/>
                <a:ea typeface="+mn-ea"/>
                <a:cs typeface="+mn-cs"/>
              </a:rPr>
              <a:t>Bergerud</a:t>
            </a:r>
            <a:r>
              <a:rPr lang="en-US" sz="1200" kern="1200" dirty="0" smtClean="0">
                <a:solidFill>
                  <a:schemeClr val="tx1"/>
                </a:solidFill>
                <a:latin typeface="+mn-lt"/>
                <a:ea typeface="+mn-ea"/>
                <a:cs typeface="+mn-cs"/>
              </a:rPr>
              <a:t>, Stuart S. Peters and Raymond McGrath</a:t>
            </a:r>
            <a:r>
              <a:rPr lang="en-US" dirty="0" smtClean="0"/>
              <a:t> </a:t>
            </a:r>
            <a:br>
              <a:rPr lang="en-US" dirty="0" smtClean="0"/>
            </a:br>
            <a:r>
              <a:rPr lang="en-US" sz="1200" i="1" kern="1200" dirty="0" smtClean="0">
                <a:solidFill>
                  <a:schemeClr val="tx1"/>
                </a:solidFill>
                <a:latin typeface="+mn-lt"/>
                <a:ea typeface="+mn-ea"/>
                <a:cs typeface="+mn-cs"/>
              </a:rPr>
              <a:t>The Journal of Wildlife Management</a:t>
            </a:r>
            <a:r>
              <a:rPr lang="en-US" dirty="0" smtClean="0"/>
              <a:t> </a:t>
            </a:r>
            <a:br>
              <a:rPr lang="en-US" dirty="0" smtClean="0"/>
            </a:br>
            <a:r>
              <a:rPr lang="en-US" sz="1200" kern="1200" dirty="0" smtClean="0">
                <a:solidFill>
                  <a:schemeClr val="tx1"/>
                </a:solidFill>
                <a:latin typeface="+mn-lt"/>
                <a:ea typeface="+mn-ea"/>
                <a:cs typeface="+mn-cs"/>
              </a:rPr>
              <a:t>Vol. 27, No. 4, Grouse Management Symposium (Oct., 1963), pp. 700-71</a:t>
            </a:r>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17</a:t>
            </a:fld>
            <a:endParaRPr lang="en-US"/>
          </a:p>
        </p:txBody>
      </p:sp>
    </p:spTree>
    <p:extLst>
      <p:ext uri="{BB962C8B-B14F-4D97-AF65-F5344CB8AC3E}">
        <p14:creationId xmlns:p14="http://schemas.microsoft.com/office/powerpoint/2010/main" val="3497932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:Bergerud1963SexAgeMethodsWillowPtarmigan”</a:t>
            </a:r>
          </a:p>
          <a:p>
            <a:r>
              <a:rPr lang="en-US" sz="1200" b="1" kern="1200" dirty="0" smtClean="0">
                <a:solidFill>
                  <a:schemeClr val="tx1"/>
                </a:solidFill>
                <a:latin typeface="+mn-lt"/>
                <a:ea typeface="+mn-ea"/>
                <a:cs typeface="+mn-cs"/>
              </a:rPr>
              <a:t>Determining Sex and Age of Willow Ptarmigan in Newfoundland</a:t>
            </a:r>
            <a:r>
              <a:rPr lang="en-US" dirty="0" smtClean="0"/>
              <a:t> </a:t>
            </a:r>
            <a:br>
              <a:rPr lang="en-US" dirty="0" smtClean="0"/>
            </a:br>
            <a:r>
              <a:rPr lang="en-US" sz="1200" kern="1200" dirty="0" smtClean="0">
                <a:solidFill>
                  <a:schemeClr val="tx1"/>
                </a:solidFill>
                <a:latin typeface="+mn-lt"/>
                <a:ea typeface="+mn-ea"/>
                <a:cs typeface="+mn-cs"/>
              </a:rPr>
              <a:t>Arthur T. </a:t>
            </a:r>
            <a:r>
              <a:rPr lang="en-US" sz="1200" kern="1200" dirty="0" err="1" smtClean="0">
                <a:solidFill>
                  <a:schemeClr val="tx1"/>
                </a:solidFill>
                <a:latin typeface="+mn-lt"/>
                <a:ea typeface="+mn-ea"/>
                <a:cs typeface="+mn-cs"/>
              </a:rPr>
              <a:t>Bergerud</a:t>
            </a:r>
            <a:r>
              <a:rPr lang="en-US" sz="1200" kern="1200" dirty="0" smtClean="0">
                <a:solidFill>
                  <a:schemeClr val="tx1"/>
                </a:solidFill>
                <a:latin typeface="+mn-lt"/>
                <a:ea typeface="+mn-ea"/>
                <a:cs typeface="+mn-cs"/>
              </a:rPr>
              <a:t>, Stuart S. Peters and Raymond McGrath</a:t>
            </a:r>
            <a:r>
              <a:rPr lang="en-US" dirty="0" smtClean="0"/>
              <a:t> </a:t>
            </a:r>
            <a:br>
              <a:rPr lang="en-US" dirty="0" smtClean="0"/>
            </a:br>
            <a:r>
              <a:rPr lang="en-US" sz="1200" i="1" kern="1200" dirty="0" smtClean="0">
                <a:solidFill>
                  <a:schemeClr val="tx1"/>
                </a:solidFill>
                <a:latin typeface="+mn-lt"/>
                <a:ea typeface="+mn-ea"/>
                <a:cs typeface="+mn-cs"/>
              </a:rPr>
              <a:t>The Journal of Wildlife Management</a:t>
            </a:r>
            <a:r>
              <a:rPr lang="en-US" dirty="0" smtClean="0"/>
              <a:t> </a:t>
            </a:r>
            <a:br>
              <a:rPr lang="en-US" dirty="0" smtClean="0"/>
            </a:br>
            <a:r>
              <a:rPr lang="en-US" sz="1200" kern="1200" dirty="0" smtClean="0">
                <a:solidFill>
                  <a:schemeClr val="tx1"/>
                </a:solidFill>
                <a:latin typeface="+mn-lt"/>
                <a:ea typeface="+mn-ea"/>
                <a:cs typeface="+mn-cs"/>
              </a:rPr>
              <a:t>Vol. 27, No. 4, Grouse Management Symposium (Oct., 1963), pp. 700-71</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18</a:t>
            </a:fld>
            <a:endParaRPr lang="en-US"/>
          </a:p>
        </p:txBody>
      </p:sp>
    </p:spTree>
    <p:extLst>
      <p:ext uri="{BB962C8B-B14F-4D97-AF65-F5344CB8AC3E}">
        <p14:creationId xmlns:p14="http://schemas.microsoft.com/office/powerpoint/2010/main" val="3420547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 are clear differences in bill morphology between rock- and willow ptarmigan. The former has a slender, more elongated bill with a relatively low tapering from base to tip. The latter has a short, high bill with pronounced tapering. The bill also appears to be somewhat wider when viewed from above.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willow ptarmigan are typically found below the tree line feeding from buds </a:t>
            </a:r>
            <a:r>
              <a:rPr lang="en-US" sz="1200" kern="1200" dirty="0" err="1" smtClean="0">
                <a:solidFill>
                  <a:schemeClr val="tx1"/>
                </a:solidFill>
                <a:effectLst/>
                <a:latin typeface="+mn-lt"/>
                <a:ea typeface="+mn-ea"/>
                <a:cs typeface="+mn-cs"/>
              </a:rPr>
              <a:t>etc</a:t>
            </a:r>
            <a:r>
              <a:rPr lang="en-US" sz="1200" kern="1200" dirty="0" smtClean="0">
                <a:solidFill>
                  <a:schemeClr val="tx1"/>
                </a:solidFill>
                <a:effectLst/>
                <a:latin typeface="+mn-lt"/>
                <a:ea typeface="+mn-ea"/>
                <a:cs typeface="+mn-cs"/>
              </a:rPr>
              <a:t> on woody plants. Rock ptarmigan are typically found above the tree line and feed mostly from herbs and lower growth, less woody, plants. I think beak morphology has evolved to match these differences in habitat, in analogy to many other bird species. </a:t>
            </a:r>
            <a:r>
              <a:rPr lang="en-US" dirty="0" smtClean="0">
                <a:effectLst/>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Rock have smaller with a more delicate bill</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23</a:t>
            </a:fld>
            <a:endParaRPr lang="en-US"/>
          </a:p>
        </p:txBody>
      </p:sp>
    </p:spTree>
    <p:extLst>
      <p:ext uri="{BB962C8B-B14F-4D97-AF65-F5344CB8AC3E}">
        <p14:creationId xmlns:p14="http://schemas.microsoft.com/office/powerpoint/2010/main" val="2550819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a:t>
            </a:r>
            <a:r>
              <a:rPr lang="en-US" sz="1200" dirty="0" smtClean="0"/>
              <a:t>Bang1968OlfactoryBulbsBirdComparison</a:t>
            </a:r>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28</a:t>
            </a:fld>
            <a:endParaRPr lang="en-US"/>
          </a:p>
        </p:txBody>
      </p:sp>
    </p:spTree>
    <p:extLst>
      <p:ext uri="{BB962C8B-B14F-4D97-AF65-F5344CB8AC3E}">
        <p14:creationId xmlns:p14="http://schemas.microsoft.com/office/powerpoint/2010/main" val="2034935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primary phases of metabolic detoxification. Phase</a:t>
            </a:r>
            <a:r>
              <a:rPr lang="en-US" baseline="0" dirty="0" smtClean="0"/>
              <a:t> 1 deals with oxidation-reduction and hydrolysis reactions. This pathway is catalyzed by </a:t>
            </a:r>
            <a:r>
              <a:rPr lang="en-US" baseline="0" dirty="0" err="1" smtClean="0"/>
              <a:t>cytochome</a:t>
            </a:r>
            <a:r>
              <a:rPr lang="en-US" baseline="0" dirty="0" smtClean="0"/>
              <a:t> P450 enzymes. Many xenobiotics must first have functional groups added to them via the phase I pathway before they can be excreted via the phase two pathway. Phase II deals primarily with </a:t>
            </a:r>
            <a:r>
              <a:rPr lang="en-US" baseline="0" dirty="0" err="1" smtClean="0"/>
              <a:t>conjucation</a:t>
            </a:r>
            <a:r>
              <a:rPr lang="en-US" baseline="0" dirty="0" smtClean="0"/>
              <a:t> of lipophilic </a:t>
            </a:r>
            <a:r>
              <a:rPr lang="en-US" baseline="0" dirty="0" err="1" smtClean="0"/>
              <a:t>molocules</a:t>
            </a:r>
            <a:r>
              <a:rPr lang="en-US" baseline="0" dirty="0" smtClean="0"/>
              <a:t> to make them more water soluble so that they can be </a:t>
            </a:r>
            <a:r>
              <a:rPr lang="en-US" baseline="0" dirty="0" err="1" smtClean="0"/>
              <a:t>easilly</a:t>
            </a:r>
            <a:r>
              <a:rPr lang="en-US" baseline="0" dirty="0" smtClean="0"/>
              <a:t> excreted in the via urine or bile. In mammals </a:t>
            </a:r>
            <a:r>
              <a:rPr lang="en-US" baseline="0" dirty="0" err="1" smtClean="0"/>
              <a:t>ther</a:t>
            </a:r>
            <a:r>
              <a:rPr lang="en-US" baseline="0" dirty="0" smtClean="0"/>
              <a:t> are multiple phase II conjugates that can be used for detoxification. The most common and easily produce conjugate is glucuronic acid.</a:t>
            </a:r>
            <a:endParaRPr lang="en-US" dirty="0"/>
          </a:p>
        </p:txBody>
      </p:sp>
      <p:sp>
        <p:nvSpPr>
          <p:cNvPr id="4" name="Slide Number Placeholder 3"/>
          <p:cNvSpPr>
            <a:spLocks noGrp="1"/>
          </p:cNvSpPr>
          <p:nvPr>
            <p:ph type="sldNum" sz="quarter" idx="10"/>
          </p:nvPr>
        </p:nvSpPr>
        <p:spPr/>
        <p:txBody>
          <a:bodyPr/>
          <a:lstStyle/>
          <a:p>
            <a:fld id="{92D05E0A-B544-DE4C-98A9-53DC13F91803}" type="slidenum">
              <a:rPr lang="en-US" smtClean="0"/>
              <a:t>35</a:t>
            </a:fld>
            <a:endParaRPr lang="en-US" dirty="0"/>
          </a:p>
        </p:txBody>
      </p:sp>
    </p:spTree>
    <p:extLst>
      <p:ext uri="{BB962C8B-B14F-4D97-AF65-F5344CB8AC3E}">
        <p14:creationId xmlns:p14="http://schemas.microsoft.com/office/powerpoint/2010/main" val="273972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rPr>
              <a:t>A: spleen needed to release RBC that can deliver O2 while diving without fast delivery due to lowered heart rate.</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rgbClr val="FFFF00"/>
                </a:solidFill>
                <a:latin typeface="Arial" charset="0"/>
                <a:ea typeface="ＭＳ Ｐゴシック" charset="0"/>
                <a:cs typeface="ＭＳ Ｐゴシック" charset="0"/>
              </a:defRPr>
            </a:lvl1pPr>
            <a:lvl2pPr marL="742950" indent="-285750" eaLnBrk="0" hangingPunct="0">
              <a:defRPr sz="2400">
                <a:solidFill>
                  <a:srgbClr val="FFFF00"/>
                </a:solidFill>
                <a:latin typeface="Arial" charset="0"/>
                <a:ea typeface="ＭＳ Ｐゴシック" charset="0"/>
              </a:defRPr>
            </a:lvl2pPr>
            <a:lvl3pPr marL="1143000" indent="-228600" eaLnBrk="0" hangingPunct="0">
              <a:defRPr sz="2400">
                <a:solidFill>
                  <a:srgbClr val="FFFF00"/>
                </a:solidFill>
                <a:latin typeface="Arial" charset="0"/>
                <a:ea typeface="ＭＳ Ｐゴシック" charset="0"/>
              </a:defRPr>
            </a:lvl3pPr>
            <a:lvl4pPr marL="1600200" indent="-228600" eaLnBrk="0" hangingPunct="0">
              <a:defRPr sz="2400">
                <a:solidFill>
                  <a:srgbClr val="FFFF00"/>
                </a:solidFill>
                <a:latin typeface="Arial" charset="0"/>
                <a:ea typeface="ＭＳ Ｐゴシック" charset="0"/>
              </a:defRPr>
            </a:lvl4pPr>
            <a:lvl5pPr marL="2057400" indent="-228600" eaLnBrk="0" hangingPunct="0">
              <a:defRPr sz="2400">
                <a:solidFill>
                  <a:srgbClr val="FFFF00"/>
                </a:solidFill>
                <a:latin typeface="Arial" charset="0"/>
                <a:ea typeface="ＭＳ Ｐゴシック" charset="0"/>
              </a:defRPr>
            </a:lvl5pPr>
            <a:lvl6pPr marL="2514600" indent="-228600" eaLnBrk="0" fontAlgn="base" hangingPunct="0">
              <a:spcBef>
                <a:spcPct val="0"/>
              </a:spcBef>
              <a:spcAft>
                <a:spcPct val="0"/>
              </a:spcAft>
              <a:defRPr sz="2400">
                <a:solidFill>
                  <a:srgbClr val="FFFF00"/>
                </a:solidFill>
                <a:latin typeface="Arial" charset="0"/>
                <a:ea typeface="ＭＳ Ｐゴシック" charset="0"/>
              </a:defRPr>
            </a:lvl6pPr>
            <a:lvl7pPr marL="2971800" indent="-228600" eaLnBrk="0" fontAlgn="base" hangingPunct="0">
              <a:spcBef>
                <a:spcPct val="0"/>
              </a:spcBef>
              <a:spcAft>
                <a:spcPct val="0"/>
              </a:spcAft>
              <a:defRPr sz="2400">
                <a:solidFill>
                  <a:srgbClr val="FFFF00"/>
                </a:solidFill>
                <a:latin typeface="Arial" charset="0"/>
                <a:ea typeface="ＭＳ Ｐゴシック" charset="0"/>
              </a:defRPr>
            </a:lvl7pPr>
            <a:lvl8pPr marL="3429000" indent="-228600" eaLnBrk="0" fontAlgn="base" hangingPunct="0">
              <a:spcBef>
                <a:spcPct val="0"/>
              </a:spcBef>
              <a:spcAft>
                <a:spcPct val="0"/>
              </a:spcAft>
              <a:defRPr sz="2400">
                <a:solidFill>
                  <a:srgbClr val="FFFF00"/>
                </a:solidFill>
                <a:latin typeface="Arial" charset="0"/>
                <a:ea typeface="ＭＳ Ｐゴシック" charset="0"/>
              </a:defRPr>
            </a:lvl8pPr>
            <a:lvl9pPr marL="3886200" indent="-228600" eaLnBrk="0" fontAlgn="base" hangingPunct="0">
              <a:spcBef>
                <a:spcPct val="0"/>
              </a:spcBef>
              <a:spcAft>
                <a:spcPct val="0"/>
              </a:spcAft>
              <a:defRPr sz="2400">
                <a:solidFill>
                  <a:srgbClr val="FFFF00"/>
                </a:solidFill>
                <a:latin typeface="Arial" charset="0"/>
                <a:ea typeface="ＭＳ Ｐゴシック" charset="0"/>
              </a:defRPr>
            </a:lvl9pPr>
          </a:lstStyle>
          <a:p>
            <a:pPr eaLnBrk="1" hangingPunct="1"/>
            <a:fld id="{78044F20-0802-6440-9C6B-7D794E7C1A22}" type="slidenum">
              <a:rPr lang="en-US" sz="1200"/>
              <a:pPr eaLnBrk="1" hangingPunct="1"/>
              <a:t>36</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BA23D4-2A8F-A143-AA7A-085F97FB88F7}" type="slidenum">
              <a:rPr lang="en-US"/>
              <a:pPr/>
              <a:t>43</a:t>
            </a:fld>
            <a:endParaRPr lang="en-US"/>
          </a:p>
        </p:txBody>
      </p:sp>
      <p:sp>
        <p:nvSpPr>
          <p:cNvPr id="590850" name="Rectangle 2"/>
          <p:cNvSpPr>
            <a:spLocks noGrp="1" noRot="1" noChangeAspect="1" noChangeArrowheads="1" noTextEdit="1"/>
          </p:cNvSpPr>
          <p:nvPr>
            <p:ph type="sldImg"/>
          </p:nvPr>
        </p:nvSpPr>
        <p:spPr>
          <a:ln/>
        </p:spPr>
      </p:sp>
      <p:sp>
        <p:nvSpPr>
          <p:cNvPr id="590851" name="Rectangle 3"/>
          <p:cNvSpPr>
            <a:spLocks noGrp="1" noChangeArrowheads="1"/>
          </p:cNvSpPr>
          <p:nvPr>
            <p:ph type="body" idx="1"/>
            <p:custDataLst>
              <p:tags r:id="rId1"/>
            </p:custDataLst>
          </p:nvPr>
        </p:nvSpPr>
        <p:spPr/>
        <p:txBody>
          <a:bodyPr/>
          <a:lstStyle/>
          <a:p>
            <a:r>
              <a:rPr lang="en-US"/>
              <a:t>anphys2e-fig-22-22-1r.jpg</a:t>
            </a:r>
            <a:br>
              <a:rPr lang="en-US"/>
            </a:b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337E85-83DA-F641-9172-BF8EDB1A2A1A}" type="slidenum">
              <a:rPr lang="en-US"/>
              <a:pPr/>
              <a:t>44</a:t>
            </a:fld>
            <a:endParaRPr lang="en-US"/>
          </a:p>
        </p:txBody>
      </p:sp>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custDataLst>
              <p:tags r:id="rId1"/>
            </p:custDataLst>
          </p:nvPr>
        </p:nvSpPr>
        <p:spPr/>
        <p:txBody>
          <a:bodyPr/>
          <a:lstStyle/>
          <a:p>
            <a:r>
              <a:rPr lang="en-US"/>
              <a:t>anphys2e-fig-22-22-2r.jpg</a:t>
            </a:r>
            <a:br>
              <a:rPr lang="en-US"/>
            </a:b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OKN: here you have a way to sex willow</a:t>
            </a:r>
            <a:r>
              <a:rPr lang="en-US" baseline="0" dirty="0" smtClean="0"/>
              <a:t> ptarmigan based on tail feathers (similar pattern also for </a:t>
            </a:r>
            <a:r>
              <a:rPr lang="en-US" baseline="0" smtClean="0"/>
              <a:t>rock ptarmigan)</a:t>
            </a:r>
            <a:endParaRPr lang="en-US" smtClean="0"/>
          </a:p>
          <a:p>
            <a:r>
              <a:rPr lang="en-US" dirty="0" smtClean="0"/>
              <a:t>From :Bergerud1963SexAgeMethodsWillowPtarmigan”</a:t>
            </a:r>
          </a:p>
          <a:p>
            <a:r>
              <a:rPr lang="en-US" sz="1200" b="1" kern="1200" dirty="0" smtClean="0">
                <a:solidFill>
                  <a:schemeClr val="tx1"/>
                </a:solidFill>
                <a:latin typeface="+mn-lt"/>
                <a:ea typeface="+mn-ea"/>
                <a:cs typeface="+mn-cs"/>
              </a:rPr>
              <a:t>Determining Sex and Age of Willow Ptarmigan in Newfoundland</a:t>
            </a:r>
            <a:r>
              <a:rPr lang="en-US" dirty="0" smtClean="0"/>
              <a:t> </a:t>
            </a:r>
            <a:br>
              <a:rPr lang="en-US" dirty="0" smtClean="0"/>
            </a:br>
            <a:r>
              <a:rPr lang="en-US" sz="1200" kern="1200" dirty="0" smtClean="0">
                <a:solidFill>
                  <a:schemeClr val="tx1"/>
                </a:solidFill>
                <a:latin typeface="+mn-lt"/>
                <a:ea typeface="+mn-ea"/>
                <a:cs typeface="+mn-cs"/>
              </a:rPr>
              <a:t>Arthur T. </a:t>
            </a:r>
            <a:r>
              <a:rPr lang="en-US" sz="1200" kern="1200" dirty="0" err="1" smtClean="0">
                <a:solidFill>
                  <a:schemeClr val="tx1"/>
                </a:solidFill>
                <a:latin typeface="+mn-lt"/>
                <a:ea typeface="+mn-ea"/>
                <a:cs typeface="+mn-cs"/>
              </a:rPr>
              <a:t>Bergerud</a:t>
            </a:r>
            <a:r>
              <a:rPr lang="en-US" sz="1200" kern="1200" dirty="0" smtClean="0">
                <a:solidFill>
                  <a:schemeClr val="tx1"/>
                </a:solidFill>
                <a:latin typeface="+mn-lt"/>
                <a:ea typeface="+mn-ea"/>
                <a:cs typeface="+mn-cs"/>
              </a:rPr>
              <a:t>, Stuart S. Peters and Raymond McGrath</a:t>
            </a:r>
            <a:r>
              <a:rPr lang="en-US" dirty="0" smtClean="0"/>
              <a:t> </a:t>
            </a:r>
            <a:br>
              <a:rPr lang="en-US" dirty="0" smtClean="0"/>
            </a:br>
            <a:r>
              <a:rPr lang="en-US" sz="1200" i="1" kern="1200" dirty="0" smtClean="0">
                <a:solidFill>
                  <a:schemeClr val="tx1"/>
                </a:solidFill>
                <a:latin typeface="+mn-lt"/>
                <a:ea typeface="+mn-ea"/>
                <a:cs typeface="+mn-cs"/>
              </a:rPr>
              <a:t>The Journal of Wildlife Management</a:t>
            </a:r>
            <a:r>
              <a:rPr lang="en-US" dirty="0" smtClean="0"/>
              <a:t> </a:t>
            </a:r>
            <a:br>
              <a:rPr lang="en-US" dirty="0" smtClean="0"/>
            </a:br>
            <a:r>
              <a:rPr lang="en-US" sz="1200" kern="1200" dirty="0" smtClean="0">
                <a:solidFill>
                  <a:schemeClr val="tx1"/>
                </a:solidFill>
                <a:latin typeface="+mn-lt"/>
                <a:ea typeface="+mn-ea"/>
                <a:cs typeface="+mn-cs"/>
              </a:rPr>
              <a:t>Vol. 27, No. 4, Grouse Management Symposium (Oct., 1963), pp. 700-71</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5</a:t>
            </a:fld>
            <a:endParaRPr lang="en-US"/>
          </a:p>
        </p:txBody>
      </p:sp>
    </p:spTree>
    <p:extLst>
      <p:ext uri="{BB962C8B-B14F-4D97-AF65-F5344CB8AC3E}">
        <p14:creationId xmlns:p14="http://schemas.microsoft.com/office/powerpoint/2010/main" val="3420547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OKN:</a:t>
            </a:r>
            <a:r>
              <a:rPr lang="is-IS" baseline="0" dirty="0" smtClean="0"/>
              <a:t> </a:t>
            </a:r>
            <a:r>
              <a:rPr lang="is-IS" baseline="0" dirty="0" err="1" smtClean="0"/>
              <a:t>are</a:t>
            </a:r>
            <a:r>
              <a:rPr lang="is-IS" baseline="0" dirty="0" smtClean="0"/>
              <a:t> </a:t>
            </a:r>
            <a:r>
              <a:rPr lang="is-IS" baseline="0" dirty="0" err="1" smtClean="0"/>
              <a:t>those</a:t>
            </a:r>
            <a:r>
              <a:rPr lang="is-IS" baseline="0" dirty="0" smtClean="0"/>
              <a:t> </a:t>
            </a:r>
            <a:r>
              <a:rPr lang="is-IS" baseline="0" dirty="0" err="1" smtClean="0"/>
              <a:t>no</a:t>
            </a:r>
            <a:r>
              <a:rPr lang="is-IS" baseline="0" dirty="0" smtClean="0"/>
              <a:t>. 9 </a:t>
            </a:r>
            <a:r>
              <a:rPr lang="is-IS" baseline="0" dirty="0" err="1" smtClean="0"/>
              <a:t>primaries</a:t>
            </a:r>
            <a:r>
              <a:rPr lang="is-IS" baseline="0" dirty="0" smtClean="0"/>
              <a:t> </a:t>
            </a:r>
            <a:r>
              <a:rPr lang="is-IS" baseline="0" dirty="0" err="1" smtClean="0"/>
              <a:t>from</a:t>
            </a:r>
            <a:r>
              <a:rPr lang="is-IS" baseline="0" dirty="0" smtClean="0"/>
              <a:t> a </a:t>
            </a:r>
            <a:r>
              <a:rPr lang="is-IS" baseline="0" dirty="0" err="1" smtClean="0"/>
              <a:t>juv</a:t>
            </a:r>
            <a:r>
              <a:rPr lang="is-IS" baseline="0" dirty="0" smtClean="0"/>
              <a:t> (</a:t>
            </a:r>
            <a:r>
              <a:rPr lang="is-IS" baseline="0" dirty="0" err="1" smtClean="0"/>
              <a:t>above</a:t>
            </a:r>
            <a:r>
              <a:rPr lang="is-IS" baseline="0" dirty="0" smtClean="0"/>
              <a:t>) </a:t>
            </a:r>
            <a:r>
              <a:rPr lang="is-IS" baseline="0" dirty="0" err="1" smtClean="0"/>
              <a:t>and</a:t>
            </a:r>
            <a:r>
              <a:rPr lang="is-IS" baseline="0" dirty="0" smtClean="0"/>
              <a:t> </a:t>
            </a:r>
            <a:r>
              <a:rPr lang="is-IS" baseline="0" dirty="0" err="1" smtClean="0"/>
              <a:t>adults</a:t>
            </a:r>
            <a:r>
              <a:rPr lang="is-IS" baseline="0" dirty="0" smtClean="0"/>
              <a:t> (</a:t>
            </a:r>
            <a:r>
              <a:rPr lang="is-IS" baseline="0" dirty="0" err="1" smtClean="0"/>
              <a:t>below</a:t>
            </a:r>
            <a:r>
              <a:rPr lang="is-IS" baseline="0" dirty="0" smtClean="0"/>
              <a:t>)? </a:t>
            </a:r>
            <a:r>
              <a:rPr lang="is-IS" baseline="0" dirty="0" err="1" smtClean="0"/>
              <a:t>Note</a:t>
            </a:r>
            <a:r>
              <a:rPr lang="is-IS" baseline="0" dirty="0" smtClean="0"/>
              <a:t> </a:t>
            </a:r>
            <a:r>
              <a:rPr lang="is-IS" baseline="0" dirty="0" err="1" smtClean="0"/>
              <a:t>pointed</a:t>
            </a:r>
            <a:r>
              <a:rPr lang="is-IS" baseline="0" dirty="0" smtClean="0"/>
              <a:t> </a:t>
            </a:r>
            <a:r>
              <a:rPr lang="is-IS" baseline="0" dirty="0" err="1" smtClean="0"/>
              <a:t>end</a:t>
            </a:r>
            <a:r>
              <a:rPr lang="is-IS" baseline="0" dirty="0" smtClean="0"/>
              <a:t> of </a:t>
            </a:r>
            <a:r>
              <a:rPr lang="is-IS" baseline="0" dirty="0" err="1" smtClean="0"/>
              <a:t>the</a:t>
            </a:r>
            <a:r>
              <a:rPr lang="is-IS" baseline="0" dirty="0" smtClean="0"/>
              <a:t> </a:t>
            </a:r>
            <a:r>
              <a:rPr lang="is-IS" baseline="0" dirty="0" err="1" smtClean="0"/>
              <a:t>primary</a:t>
            </a:r>
            <a:r>
              <a:rPr lang="is-IS" baseline="0" dirty="0" smtClean="0"/>
              <a:t> </a:t>
            </a:r>
            <a:r>
              <a:rPr lang="is-IS" baseline="0" dirty="0" err="1" smtClean="0"/>
              <a:t>above</a:t>
            </a:r>
            <a:r>
              <a:rPr lang="is-IS" baseline="0" dirty="0" smtClean="0"/>
              <a:t> </a:t>
            </a:r>
            <a:r>
              <a:rPr lang="is-IS" baseline="0" dirty="0" err="1" smtClean="0"/>
              <a:t>and</a:t>
            </a:r>
            <a:r>
              <a:rPr lang="is-IS" baseline="0" dirty="0" smtClean="0"/>
              <a:t> </a:t>
            </a:r>
            <a:r>
              <a:rPr lang="is-IS" baseline="0" dirty="0" err="1" smtClean="0"/>
              <a:t>rounded</a:t>
            </a:r>
            <a:r>
              <a:rPr lang="is-IS" baseline="0" dirty="0" smtClean="0"/>
              <a:t> </a:t>
            </a:r>
            <a:r>
              <a:rPr lang="is-IS" baseline="0" dirty="0" err="1" smtClean="0"/>
              <a:t>end</a:t>
            </a:r>
            <a:r>
              <a:rPr lang="is-IS" baseline="0" dirty="0" smtClean="0"/>
              <a:t> of </a:t>
            </a:r>
            <a:r>
              <a:rPr lang="is-IS" baseline="0" dirty="0" err="1" smtClean="0"/>
              <a:t>primary</a:t>
            </a:r>
            <a:r>
              <a:rPr lang="is-IS" baseline="0" dirty="0" smtClean="0"/>
              <a:t> </a:t>
            </a:r>
            <a:r>
              <a:rPr lang="is-IS" baseline="0" dirty="0" err="1" smtClean="0"/>
              <a:t>below</a:t>
            </a:r>
            <a:r>
              <a:rPr lang="is-IS" baseline="0" dirty="0" smtClean="0"/>
              <a:t>.</a:t>
            </a:r>
            <a:endParaRPr lang="is-IS" dirty="0"/>
          </a:p>
        </p:txBody>
      </p:sp>
      <p:sp>
        <p:nvSpPr>
          <p:cNvPr id="4" name="Slide Number Placeholder 3"/>
          <p:cNvSpPr>
            <a:spLocks noGrp="1"/>
          </p:cNvSpPr>
          <p:nvPr>
            <p:ph type="sldNum" sz="quarter" idx="10"/>
          </p:nvPr>
        </p:nvSpPr>
        <p:spPr/>
        <p:txBody>
          <a:bodyPr/>
          <a:lstStyle/>
          <a:p>
            <a:fld id="{9C6F953C-3C9B-1F4F-B013-6CBE1A9C3AEC}" type="slidenum">
              <a:rPr lang="en-US" smtClean="0"/>
              <a:t>8</a:t>
            </a:fld>
            <a:endParaRPr lang="en-US"/>
          </a:p>
        </p:txBody>
      </p:sp>
    </p:spTree>
    <p:extLst>
      <p:ext uri="{BB962C8B-B14F-4D97-AF65-F5344CB8AC3E}">
        <p14:creationId xmlns:p14="http://schemas.microsoft.com/office/powerpoint/2010/main" val="153379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Swedish birds</a:t>
            </a:r>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9</a:t>
            </a:fld>
            <a:endParaRPr lang="en-US"/>
          </a:p>
        </p:txBody>
      </p:sp>
    </p:spTree>
    <p:extLst>
      <p:ext uri="{BB962C8B-B14F-4D97-AF65-F5344CB8AC3E}">
        <p14:creationId xmlns:p14="http://schemas.microsoft.com/office/powerpoint/2010/main" val="228010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OKN: </a:t>
            </a:r>
            <a:r>
              <a:rPr lang="is-IS" dirty="0" err="1" smtClean="0"/>
              <a:t>high</a:t>
            </a:r>
            <a:r>
              <a:rPr lang="is-IS" dirty="0" smtClean="0"/>
              <a:t> </a:t>
            </a:r>
            <a:r>
              <a:rPr lang="is-IS" dirty="0" err="1" smtClean="0"/>
              <a:t>arctic</a:t>
            </a:r>
            <a:r>
              <a:rPr lang="is-IS" dirty="0" smtClean="0"/>
              <a:t> </a:t>
            </a:r>
            <a:r>
              <a:rPr lang="is-IS" dirty="0" err="1" smtClean="0"/>
              <a:t>rock</a:t>
            </a:r>
            <a:r>
              <a:rPr lang="is-IS" baseline="0" dirty="0" smtClean="0"/>
              <a:t> </a:t>
            </a:r>
            <a:r>
              <a:rPr lang="is-IS" baseline="0" dirty="0" err="1" smtClean="0"/>
              <a:t>ptarmigan</a:t>
            </a:r>
            <a:r>
              <a:rPr lang="is-IS" baseline="0" dirty="0" smtClean="0"/>
              <a:t>, </a:t>
            </a:r>
            <a:r>
              <a:rPr lang="is-IS" baseline="0" dirty="0" err="1" smtClean="0"/>
              <a:t>little</a:t>
            </a:r>
            <a:r>
              <a:rPr lang="is-IS" baseline="0" dirty="0" smtClean="0"/>
              <a:t> </a:t>
            </a:r>
            <a:r>
              <a:rPr lang="is-IS" baseline="0" dirty="0" err="1" smtClean="0"/>
              <a:t>pigmentation</a:t>
            </a:r>
            <a:r>
              <a:rPr lang="is-IS" baseline="0" dirty="0" smtClean="0"/>
              <a:t>. </a:t>
            </a:r>
            <a:r>
              <a:rPr lang="is-IS" baseline="0" dirty="0" err="1" smtClean="0"/>
              <a:t>The</a:t>
            </a:r>
            <a:r>
              <a:rPr lang="is-IS" baseline="0" dirty="0" smtClean="0"/>
              <a:t> </a:t>
            </a:r>
            <a:r>
              <a:rPr lang="is-IS" baseline="0" dirty="0" err="1" smtClean="0"/>
              <a:t>Svalbard</a:t>
            </a:r>
            <a:r>
              <a:rPr lang="is-IS" baseline="0" dirty="0" smtClean="0"/>
              <a:t> </a:t>
            </a:r>
            <a:r>
              <a:rPr lang="is-IS" baseline="0" dirty="0" err="1" smtClean="0"/>
              <a:t>situation</a:t>
            </a:r>
            <a:r>
              <a:rPr lang="is-IS" baseline="0" dirty="0" smtClean="0"/>
              <a:t>.</a:t>
            </a:r>
            <a:endParaRPr lang="is-IS" dirty="0"/>
          </a:p>
        </p:txBody>
      </p:sp>
      <p:sp>
        <p:nvSpPr>
          <p:cNvPr id="4" name="Slide Number Placeholder 3"/>
          <p:cNvSpPr>
            <a:spLocks noGrp="1"/>
          </p:cNvSpPr>
          <p:nvPr>
            <p:ph type="sldNum" sz="quarter" idx="10"/>
          </p:nvPr>
        </p:nvSpPr>
        <p:spPr/>
        <p:txBody>
          <a:bodyPr/>
          <a:lstStyle/>
          <a:p>
            <a:fld id="{9C6F953C-3C9B-1F4F-B013-6CBE1A9C3AEC}" type="slidenum">
              <a:rPr lang="en-US" smtClean="0"/>
              <a:t>10</a:t>
            </a:fld>
            <a:endParaRPr lang="en-US"/>
          </a:p>
        </p:txBody>
      </p:sp>
    </p:spTree>
    <p:extLst>
      <p:ext uri="{BB962C8B-B14F-4D97-AF65-F5344CB8AC3E}">
        <p14:creationId xmlns:p14="http://schemas.microsoft.com/office/powerpoint/2010/main" val="1091013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from Svalbard ptarmigan</a:t>
            </a:r>
            <a:r>
              <a:rPr lang="en-US" baseline="0" dirty="0" smtClean="0"/>
              <a:t> (</a:t>
            </a:r>
            <a:r>
              <a:rPr lang="en-US" baseline="0" dirty="0" err="1" smtClean="0"/>
              <a:t>Fuglei</a:t>
            </a:r>
            <a:r>
              <a:rPr lang="en-US" baseline="0" dirty="0" smtClean="0"/>
              <a:t> from hunters). </a:t>
            </a:r>
          </a:p>
          <a:p>
            <a:r>
              <a:rPr lang="en-US" baseline="0" dirty="0" smtClean="0"/>
              <a:t>Juvenile from OKN: note that primary 7 is growing, primary no. 8 (the dark one from the first set of primaries grown by young during summer) has not been shed (this would have taken place soon), primary 9 and 10 full-grown and no. 9 shows the </a:t>
            </a:r>
            <a:r>
              <a:rPr lang="en-US" baseline="0" dirty="0" err="1" smtClean="0"/>
              <a:t>juv</a:t>
            </a:r>
            <a:r>
              <a:rPr lang="en-US" baseline="0" dirty="0" smtClean="0"/>
              <a:t> characteristics. </a:t>
            </a:r>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11</a:t>
            </a:fld>
            <a:endParaRPr lang="en-US"/>
          </a:p>
        </p:txBody>
      </p:sp>
    </p:spTree>
    <p:extLst>
      <p:ext uri="{BB962C8B-B14F-4D97-AF65-F5344CB8AC3E}">
        <p14:creationId xmlns:p14="http://schemas.microsoft.com/office/powerpoint/2010/main" val="465625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 from Svalbard ptarmigan</a:t>
            </a:r>
            <a:r>
              <a:rPr lang="en-US" baseline="0" dirty="0" smtClean="0"/>
              <a:t> (</a:t>
            </a:r>
            <a:r>
              <a:rPr lang="en-US" baseline="0" dirty="0" err="1" smtClean="0"/>
              <a:t>Fuglei</a:t>
            </a:r>
            <a:r>
              <a:rPr lang="en-US" baseline="0" dirty="0" smtClean="0"/>
              <a:t> from hunters).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Juvenile - OKN: note that no.8 is growing (a bird little older than the one on slide 5), also </a:t>
            </a:r>
            <a:r>
              <a:rPr lang="en-US" baseline="0" dirty="0" err="1" smtClean="0"/>
              <a:t>juv</a:t>
            </a:r>
            <a:r>
              <a:rPr lang="en-US" baseline="0" dirty="0" smtClean="0"/>
              <a:t> pattern on primary no. 9, also see pointed end</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12</a:t>
            </a:fld>
            <a:endParaRPr lang="en-US"/>
          </a:p>
        </p:txBody>
      </p:sp>
    </p:spTree>
    <p:extLst>
      <p:ext uri="{BB962C8B-B14F-4D97-AF65-F5344CB8AC3E}">
        <p14:creationId xmlns:p14="http://schemas.microsoft.com/office/powerpoint/2010/main" val="4252807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 from Svalbard ptarmigan</a:t>
            </a:r>
            <a:r>
              <a:rPr lang="en-US" baseline="0" dirty="0" smtClean="0"/>
              <a:t> (</a:t>
            </a:r>
            <a:r>
              <a:rPr lang="en-US" baseline="0" dirty="0" err="1" smtClean="0"/>
              <a:t>Fuglei</a:t>
            </a:r>
            <a:r>
              <a:rPr lang="en-US" baseline="0" dirty="0" smtClean="0"/>
              <a:t> from hunters). </a:t>
            </a:r>
          </a:p>
          <a:p>
            <a:r>
              <a:rPr lang="en-US" dirty="0" smtClean="0"/>
              <a:t>Pigment line in 2</a:t>
            </a:r>
            <a:r>
              <a:rPr lang="en-US" baseline="30000" dirty="0" smtClean="0"/>
              <a:t>nd</a:t>
            </a:r>
            <a:r>
              <a:rPr lang="en-US" dirty="0" smtClean="0"/>
              <a:t> outermost (P9) extends longer than 3</a:t>
            </a:r>
            <a:r>
              <a:rPr lang="en-US" baseline="30000" dirty="0" smtClean="0"/>
              <a:t>rd</a:t>
            </a:r>
            <a:r>
              <a:rPr lang="en-US" dirty="0" smtClean="0"/>
              <a:t> (P8) = juvenile, but</a:t>
            </a:r>
            <a:r>
              <a:rPr lang="en-US" baseline="0" dirty="0" smtClean="0"/>
              <a:t> difficult, almost seem same length….</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13</a:t>
            </a:fld>
            <a:endParaRPr lang="en-US"/>
          </a:p>
        </p:txBody>
      </p:sp>
    </p:spTree>
    <p:extLst>
      <p:ext uri="{BB962C8B-B14F-4D97-AF65-F5344CB8AC3E}">
        <p14:creationId xmlns:p14="http://schemas.microsoft.com/office/powerpoint/2010/main" val="3265974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 from Svalbard ptarmigan</a:t>
            </a:r>
            <a:r>
              <a:rPr lang="en-US" baseline="0" dirty="0" smtClean="0"/>
              <a:t> (</a:t>
            </a:r>
            <a:r>
              <a:rPr lang="en-US" baseline="0" dirty="0" err="1" smtClean="0"/>
              <a:t>Fuglei</a:t>
            </a:r>
            <a:r>
              <a:rPr lang="en-US" baseline="0" dirty="0" smtClean="0"/>
              <a:t> from hunters).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Adult from OKN: note that no. 9 is growing, but no. 8 is full-grown, this tells us that it is an adult, also note pigmentation (adult pattern)</a:t>
            </a:r>
            <a:endParaRPr lang="en-US" dirty="0" smtClean="0"/>
          </a:p>
          <a:p>
            <a:endParaRPr lang="en-US" dirty="0"/>
          </a:p>
        </p:txBody>
      </p:sp>
      <p:sp>
        <p:nvSpPr>
          <p:cNvPr id="4" name="Slide Number Placeholder 3"/>
          <p:cNvSpPr>
            <a:spLocks noGrp="1"/>
          </p:cNvSpPr>
          <p:nvPr>
            <p:ph type="sldNum" sz="quarter" idx="10"/>
          </p:nvPr>
        </p:nvSpPr>
        <p:spPr/>
        <p:txBody>
          <a:bodyPr/>
          <a:lstStyle/>
          <a:p>
            <a:fld id="{9C6F953C-3C9B-1F4F-B013-6CBE1A9C3AEC}" type="slidenum">
              <a:rPr lang="en-US" smtClean="0"/>
              <a:t>14</a:t>
            </a:fld>
            <a:endParaRPr lang="en-US"/>
          </a:p>
        </p:txBody>
      </p:sp>
    </p:spTree>
    <p:extLst>
      <p:ext uri="{BB962C8B-B14F-4D97-AF65-F5344CB8AC3E}">
        <p14:creationId xmlns:p14="http://schemas.microsoft.com/office/powerpoint/2010/main" val="3015679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45B6C9-34BB-D242-B8A0-E89A802649AC}" type="datetimeFigureOut">
              <a:rPr lang="en-US" smtClean="0"/>
              <a:t>8/27/19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1689935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45B6C9-34BB-D242-B8A0-E89A802649AC}" type="datetimeFigureOut">
              <a:rPr lang="en-US" smtClean="0"/>
              <a:t>8/27/19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3105469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45B6C9-34BB-D242-B8A0-E89A802649AC}" type="datetimeFigureOut">
              <a:rPr lang="en-US" smtClean="0"/>
              <a:t>8/27/19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4255242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45B6C9-34BB-D242-B8A0-E89A802649AC}" type="datetimeFigureOut">
              <a:rPr lang="en-US" smtClean="0"/>
              <a:t>8/27/19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1938739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45B6C9-34BB-D242-B8A0-E89A802649AC}" type="datetimeFigureOut">
              <a:rPr lang="en-US" smtClean="0"/>
              <a:t>8/27/19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484541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45B6C9-34BB-D242-B8A0-E89A802649AC}" type="datetimeFigureOut">
              <a:rPr lang="en-US" smtClean="0"/>
              <a:t>8/27/19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3250900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45B6C9-34BB-D242-B8A0-E89A802649AC}" type="datetimeFigureOut">
              <a:rPr lang="en-US" smtClean="0"/>
              <a:t>8/27/19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698731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45B6C9-34BB-D242-B8A0-E89A802649AC}" type="datetimeFigureOut">
              <a:rPr lang="en-US" smtClean="0"/>
              <a:t>8/27/19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1468882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45B6C9-34BB-D242-B8A0-E89A802649AC}" type="datetimeFigureOut">
              <a:rPr lang="en-US" smtClean="0"/>
              <a:t>8/27/19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359194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45B6C9-34BB-D242-B8A0-E89A802649AC}" type="datetimeFigureOut">
              <a:rPr lang="en-US" smtClean="0"/>
              <a:t>8/27/19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3236227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45B6C9-34BB-D242-B8A0-E89A802649AC}" type="datetimeFigureOut">
              <a:rPr lang="en-US" smtClean="0"/>
              <a:t>8/27/19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9A1C0-B329-4743-AF00-82EA8099C65A}" type="slidenum">
              <a:rPr lang="en-US" smtClean="0"/>
              <a:t>‹#›</a:t>
            </a:fld>
            <a:endParaRPr lang="en-US"/>
          </a:p>
        </p:txBody>
      </p:sp>
    </p:spTree>
    <p:extLst>
      <p:ext uri="{BB962C8B-B14F-4D97-AF65-F5344CB8AC3E}">
        <p14:creationId xmlns:p14="http://schemas.microsoft.com/office/powerpoint/2010/main" val="28975036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45B6C9-34BB-D242-B8A0-E89A802649AC}" type="datetimeFigureOut">
              <a:rPr lang="en-US" smtClean="0"/>
              <a:t>8/27/19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D9A1C0-B329-4743-AF00-82EA8099C65A}" type="slidenum">
              <a:rPr lang="en-US" smtClean="0"/>
              <a:t>‹#›</a:t>
            </a:fld>
            <a:endParaRPr lang="en-US"/>
          </a:p>
        </p:txBody>
      </p:sp>
    </p:spTree>
    <p:extLst>
      <p:ext uri="{BB962C8B-B14F-4D97-AF65-F5344CB8AC3E}">
        <p14:creationId xmlns:p14="http://schemas.microsoft.com/office/powerpoint/2010/main" val="220977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image" Target="../media/image30.emf"/><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 Id="rId3"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1" Type="http://schemas.openxmlformats.org/officeDocument/2006/relationships/slideLayout" Target="../slideLayouts/slideLayout7.xml"/><Relationship Id="rId2" Type="http://schemas.openxmlformats.org/officeDocument/2006/relationships/image" Target="../media/image4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 Id="rId3"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5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60.jpeg"/></Relationships>
</file>

<file path=ppt/slides/_rels/slide45.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63.jpeg"/><Relationship Id="rId5" Type="http://schemas.openxmlformats.org/officeDocument/2006/relationships/image" Target="../media/image64.jpeg"/><Relationship Id="rId1" Type="http://schemas.openxmlformats.org/officeDocument/2006/relationships/slideLayout" Target="../slideLayouts/slideLayout6.xml"/><Relationship Id="rId2" Type="http://schemas.openxmlformats.org/officeDocument/2006/relationships/image" Target="../media/image61.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jpeg"/><Relationship Id="rId3" Type="http://schemas.openxmlformats.org/officeDocument/2006/relationships/image" Target="../media/image6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png"/><Relationship Id="rId3" Type="http://schemas.openxmlformats.org/officeDocument/2006/relationships/image" Target="../media/image7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5.png"/><Relationship Id="rId3" Type="http://schemas.openxmlformats.org/officeDocument/2006/relationships/image" Target="../media/image7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460500" y="0"/>
            <a:ext cx="6203092" cy="6858000"/>
          </a:xfrm>
          <a:prstGeom prst="rect">
            <a:avLst/>
          </a:prstGeom>
        </p:spPr>
      </p:pic>
    </p:spTree>
    <p:extLst>
      <p:ext uri="{BB962C8B-B14F-4D97-AF65-F5344CB8AC3E}">
        <p14:creationId xmlns:p14="http://schemas.microsoft.com/office/powerpoint/2010/main" val="937285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0" y="38100"/>
            <a:ext cx="9144000" cy="6768123"/>
          </a:xfrm>
          <a:prstGeom prst="rect">
            <a:avLst/>
          </a:prstGeom>
        </p:spPr>
      </p:pic>
      <p:cxnSp>
        <p:nvCxnSpPr>
          <p:cNvPr id="6" name="Straight Connector 5"/>
          <p:cNvCxnSpPr/>
          <p:nvPr/>
        </p:nvCxnSpPr>
        <p:spPr>
          <a:xfrm>
            <a:off x="7930989" y="4073764"/>
            <a:ext cx="539191" cy="119816"/>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6856485" y="91501"/>
            <a:ext cx="2125047" cy="923330"/>
          </a:xfrm>
          <a:prstGeom prst="rect">
            <a:avLst/>
          </a:prstGeom>
          <a:noFill/>
        </p:spPr>
        <p:txBody>
          <a:bodyPr wrap="square" rtlCol="0">
            <a:spAutoFit/>
          </a:bodyPr>
          <a:lstStyle/>
          <a:p>
            <a:r>
              <a:rPr lang="en-US" dirty="0" smtClean="0"/>
              <a:t>More pigment in 2</a:t>
            </a:r>
            <a:r>
              <a:rPr lang="en-US" baseline="30000" dirty="0" smtClean="0"/>
              <a:t>nd</a:t>
            </a:r>
            <a:r>
              <a:rPr lang="en-US" dirty="0" smtClean="0"/>
              <a:t> outermost (P9) than 3</a:t>
            </a:r>
            <a:r>
              <a:rPr lang="en-US" baseline="30000" dirty="0" smtClean="0"/>
              <a:t>rd</a:t>
            </a:r>
            <a:r>
              <a:rPr lang="en-US" dirty="0" smtClean="0"/>
              <a:t> (P8)</a:t>
            </a:r>
            <a:endParaRPr lang="en-US" dirty="0"/>
          </a:p>
        </p:txBody>
      </p:sp>
      <p:cxnSp>
        <p:nvCxnSpPr>
          <p:cNvPr id="9" name="Straight Arrow Connector 8"/>
          <p:cNvCxnSpPr/>
          <p:nvPr/>
        </p:nvCxnSpPr>
        <p:spPr>
          <a:xfrm>
            <a:off x="7772400" y="962008"/>
            <a:ext cx="0" cy="3575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862276" y="2280783"/>
            <a:ext cx="2125047" cy="1200329"/>
          </a:xfrm>
          <a:prstGeom prst="rect">
            <a:avLst/>
          </a:prstGeom>
          <a:noFill/>
        </p:spPr>
        <p:txBody>
          <a:bodyPr wrap="square" rtlCol="0">
            <a:spAutoFit/>
          </a:bodyPr>
          <a:lstStyle/>
          <a:p>
            <a:r>
              <a:rPr lang="en-US" dirty="0" smtClean="0"/>
              <a:t>Pigment line in 2</a:t>
            </a:r>
            <a:r>
              <a:rPr lang="en-US" baseline="30000" dirty="0" smtClean="0"/>
              <a:t>nd</a:t>
            </a:r>
            <a:r>
              <a:rPr lang="en-US" dirty="0" smtClean="0"/>
              <a:t> outermost (P9) extends longer than 3</a:t>
            </a:r>
            <a:r>
              <a:rPr lang="en-US" baseline="30000" dirty="0" smtClean="0"/>
              <a:t>rd</a:t>
            </a:r>
            <a:r>
              <a:rPr lang="en-US" dirty="0" smtClean="0"/>
              <a:t> (P8)</a:t>
            </a:r>
            <a:endParaRPr lang="en-US" dirty="0"/>
          </a:p>
        </p:txBody>
      </p:sp>
      <p:cxnSp>
        <p:nvCxnSpPr>
          <p:cNvPr id="12" name="Straight Arrow Connector 11"/>
          <p:cNvCxnSpPr/>
          <p:nvPr/>
        </p:nvCxnSpPr>
        <p:spPr>
          <a:xfrm>
            <a:off x="7930989" y="3317238"/>
            <a:ext cx="0" cy="3575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954949" y="3775002"/>
            <a:ext cx="152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463754" y="6083321"/>
            <a:ext cx="539191" cy="11981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8083389" y="6490697"/>
            <a:ext cx="386791" cy="119816"/>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8083389" y="3317238"/>
            <a:ext cx="195031" cy="6726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856485" y="4637808"/>
            <a:ext cx="2125047" cy="923330"/>
          </a:xfrm>
          <a:prstGeom prst="rect">
            <a:avLst/>
          </a:prstGeom>
          <a:noFill/>
        </p:spPr>
        <p:txBody>
          <a:bodyPr wrap="square" rtlCol="0">
            <a:spAutoFit/>
          </a:bodyPr>
          <a:lstStyle/>
          <a:p>
            <a:r>
              <a:rPr lang="en-US" dirty="0" smtClean="0"/>
              <a:t>Pigment line in 2</a:t>
            </a:r>
            <a:r>
              <a:rPr lang="en-US" baseline="30000" dirty="0" smtClean="0"/>
              <a:t>nd</a:t>
            </a:r>
            <a:r>
              <a:rPr lang="en-US" dirty="0" smtClean="0"/>
              <a:t> outermost (P9) is equal to 3</a:t>
            </a:r>
            <a:r>
              <a:rPr lang="en-US" baseline="30000" dirty="0" smtClean="0"/>
              <a:t>rd</a:t>
            </a:r>
            <a:r>
              <a:rPr lang="en-US" dirty="0" smtClean="0"/>
              <a:t> (P8)</a:t>
            </a:r>
            <a:endParaRPr lang="en-US" dirty="0"/>
          </a:p>
        </p:txBody>
      </p:sp>
      <p:cxnSp>
        <p:nvCxnSpPr>
          <p:cNvPr id="27" name="Straight Arrow Connector 26"/>
          <p:cNvCxnSpPr/>
          <p:nvPr/>
        </p:nvCxnSpPr>
        <p:spPr>
          <a:xfrm>
            <a:off x="7925198" y="5674263"/>
            <a:ext cx="0" cy="3575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8077598" y="5674263"/>
            <a:ext cx="195031" cy="6726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0911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3367" y="554771"/>
            <a:ext cx="5182867" cy="5894449"/>
          </a:xfrm>
          <a:prstGeom prst="rect">
            <a:avLst/>
          </a:prstGeom>
        </p:spPr>
      </p:pic>
    </p:spTree>
    <p:extLst>
      <p:ext uri="{BB962C8B-B14F-4D97-AF65-F5344CB8AC3E}">
        <p14:creationId xmlns:p14="http://schemas.microsoft.com/office/powerpoint/2010/main" val="1494120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49400" y="0"/>
            <a:ext cx="6039311" cy="6858000"/>
          </a:xfrm>
          <a:prstGeom prst="rect">
            <a:avLst/>
          </a:prstGeom>
        </p:spPr>
      </p:pic>
    </p:spTree>
    <p:extLst>
      <p:ext uri="{BB962C8B-B14F-4D97-AF65-F5344CB8AC3E}">
        <p14:creationId xmlns:p14="http://schemas.microsoft.com/office/powerpoint/2010/main" val="845364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09470" y="1474524"/>
            <a:ext cx="4667840" cy="4872501"/>
          </a:xfrm>
          <a:prstGeom prst="rect">
            <a:avLst/>
          </a:prstGeom>
        </p:spPr>
      </p:pic>
      <p:pic>
        <p:nvPicPr>
          <p:cNvPr id="3" name="Picture 2"/>
          <p:cNvPicPr>
            <a:picLocks noChangeAspect="1"/>
          </p:cNvPicPr>
          <p:nvPr/>
        </p:nvPicPr>
        <p:blipFill>
          <a:blip r:embed="rId4"/>
          <a:stretch>
            <a:fillRect/>
          </a:stretch>
        </p:blipFill>
        <p:spPr>
          <a:xfrm>
            <a:off x="3737340" y="802958"/>
            <a:ext cx="5406660" cy="6055041"/>
          </a:xfrm>
          <a:prstGeom prst="rect">
            <a:avLst/>
          </a:prstGeom>
        </p:spPr>
      </p:pic>
    </p:spTree>
    <p:extLst>
      <p:ext uri="{BB962C8B-B14F-4D97-AF65-F5344CB8AC3E}">
        <p14:creationId xmlns:p14="http://schemas.microsoft.com/office/powerpoint/2010/main" val="154708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71500" y="177800"/>
            <a:ext cx="8001000" cy="6502400"/>
          </a:xfrm>
          <a:prstGeom prst="rect">
            <a:avLst/>
          </a:prstGeom>
        </p:spPr>
      </p:pic>
    </p:spTree>
    <p:extLst>
      <p:ext uri="{BB962C8B-B14F-4D97-AF65-F5344CB8AC3E}">
        <p14:creationId xmlns:p14="http://schemas.microsoft.com/office/powerpoint/2010/main" val="3482737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66800" y="660400"/>
            <a:ext cx="7010400" cy="5537200"/>
          </a:xfrm>
          <a:prstGeom prst="rect">
            <a:avLst/>
          </a:prstGeom>
        </p:spPr>
      </p:pic>
    </p:spTree>
    <p:extLst>
      <p:ext uri="{BB962C8B-B14F-4D97-AF65-F5344CB8AC3E}">
        <p14:creationId xmlns:p14="http://schemas.microsoft.com/office/powerpoint/2010/main" val="991669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28700" y="635000"/>
            <a:ext cx="7086600" cy="5575300"/>
          </a:xfrm>
          <a:prstGeom prst="rect">
            <a:avLst/>
          </a:prstGeom>
        </p:spPr>
      </p:pic>
    </p:spTree>
    <p:extLst>
      <p:ext uri="{BB962C8B-B14F-4D97-AF65-F5344CB8AC3E}">
        <p14:creationId xmlns:p14="http://schemas.microsoft.com/office/powerpoint/2010/main" val="3151589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082800" y="0"/>
            <a:ext cx="4976155" cy="6858000"/>
          </a:xfrm>
          <a:prstGeom prst="rect">
            <a:avLst/>
          </a:prstGeom>
        </p:spPr>
      </p:pic>
    </p:spTree>
    <p:extLst>
      <p:ext uri="{BB962C8B-B14F-4D97-AF65-F5344CB8AC3E}">
        <p14:creationId xmlns:p14="http://schemas.microsoft.com/office/powerpoint/2010/main" val="838336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3069" y="853708"/>
            <a:ext cx="5105400" cy="5194300"/>
          </a:xfrm>
          <a:prstGeom prst="rect">
            <a:avLst/>
          </a:prstGeom>
        </p:spPr>
      </p:pic>
      <p:sp>
        <p:nvSpPr>
          <p:cNvPr id="3" name="TextBox 2"/>
          <p:cNvSpPr txBox="1"/>
          <p:nvPr/>
        </p:nvSpPr>
        <p:spPr>
          <a:xfrm>
            <a:off x="0" y="501388"/>
            <a:ext cx="940732" cy="369332"/>
          </a:xfrm>
          <a:prstGeom prst="rect">
            <a:avLst/>
          </a:prstGeom>
          <a:noFill/>
        </p:spPr>
        <p:txBody>
          <a:bodyPr wrap="none" rtlCol="0">
            <a:spAutoFit/>
          </a:bodyPr>
          <a:lstStyle/>
          <a:p>
            <a:r>
              <a:rPr lang="en-US" dirty="0" smtClean="0"/>
              <a:t>Juvenile</a:t>
            </a:r>
            <a:endParaRPr lang="en-US" dirty="0"/>
          </a:p>
        </p:txBody>
      </p:sp>
      <p:pic>
        <p:nvPicPr>
          <p:cNvPr id="4" name="Picture 3"/>
          <p:cNvPicPr>
            <a:picLocks noChangeAspect="1"/>
          </p:cNvPicPr>
          <p:nvPr/>
        </p:nvPicPr>
        <p:blipFill>
          <a:blip r:embed="rId3"/>
          <a:stretch>
            <a:fillRect/>
          </a:stretch>
        </p:blipFill>
        <p:spPr>
          <a:xfrm>
            <a:off x="188943" y="853707"/>
            <a:ext cx="5699773" cy="5799023"/>
          </a:xfrm>
          <a:prstGeom prst="rect">
            <a:avLst/>
          </a:prstGeom>
        </p:spPr>
      </p:pic>
      <p:sp>
        <p:nvSpPr>
          <p:cNvPr id="5" name="TextBox 4"/>
          <p:cNvSpPr txBox="1"/>
          <p:nvPr/>
        </p:nvSpPr>
        <p:spPr>
          <a:xfrm>
            <a:off x="4604812" y="512583"/>
            <a:ext cx="691077" cy="369332"/>
          </a:xfrm>
          <a:prstGeom prst="rect">
            <a:avLst/>
          </a:prstGeom>
          <a:noFill/>
        </p:spPr>
        <p:txBody>
          <a:bodyPr wrap="none" rtlCol="0">
            <a:spAutoFit/>
          </a:bodyPr>
          <a:lstStyle/>
          <a:p>
            <a:r>
              <a:rPr lang="en-US" dirty="0" smtClean="0"/>
              <a:t>Adult</a:t>
            </a:r>
            <a:endParaRPr lang="en-US" dirty="0"/>
          </a:p>
        </p:txBody>
      </p:sp>
      <p:sp>
        <p:nvSpPr>
          <p:cNvPr id="6" name="Rectangle 5"/>
          <p:cNvSpPr/>
          <p:nvPr/>
        </p:nvSpPr>
        <p:spPr>
          <a:xfrm>
            <a:off x="723889" y="131557"/>
            <a:ext cx="4572000" cy="369332"/>
          </a:xfrm>
          <a:prstGeom prst="rect">
            <a:avLst/>
          </a:prstGeom>
        </p:spPr>
        <p:txBody>
          <a:bodyPr>
            <a:spAutoFit/>
          </a:bodyPr>
          <a:lstStyle/>
          <a:p>
            <a:r>
              <a:rPr lang="en-US" dirty="0" smtClean="0"/>
              <a:t>Willow </a:t>
            </a:r>
            <a:r>
              <a:rPr lang="en-US" dirty="0"/>
              <a:t>Ptarmigan in Newfoundland</a:t>
            </a:r>
          </a:p>
        </p:txBody>
      </p:sp>
      <p:sp>
        <p:nvSpPr>
          <p:cNvPr id="7" name="TextBox 6"/>
          <p:cNvSpPr txBox="1"/>
          <p:nvPr/>
        </p:nvSpPr>
        <p:spPr>
          <a:xfrm>
            <a:off x="3646054" y="978800"/>
            <a:ext cx="2122396" cy="369332"/>
          </a:xfrm>
          <a:prstGeom prst="rect">
            <a:avLst/>
          </a:prstGeom>
          <a:noFill/>
        </p:spPr>
        <p:txBody>
          <a:bodyPr wrap="none" rtlCol="0">
            <a:spAutoFit/>
          </a:bodyPr>
          <a:lstStyle/>
          <a:p>
            <a:r>
              <a:rPr lang="en-US" dirty="0" smtClean="0">
                <a:solidFill>
                  <a:schemeClr val="bg1"/>
                </a:solidFill>
              </a:rPr>
              <a:t>#8 pigment = or &gt; #9</a:t>
            </a:r>
            <a:endParaRPr lang="en-US" dirty="0">
              <a:solidFill>
                <a:schemeClr val="bg1"/>
              </a:solidFill>
            </a:endParaRPr>
          </a:p>
        </p:txBody>
      </p:sp>
      <p:sp>
        <p:nvSpPr>
          <p:cNvPr id="8" name="TextBox 7"/>
          <p:cNvSpPr txBox="1"/>
          <p:nvPr/>
        </p:nvSpPr>
        <p:spPr>
          <a:xfrm>
            <a:off x="4191708" y="2302558"/>
            <a:ext cx="416625" cy="369332"/>
          </a:xfrm>
          <a:prstGeom prst="rect">
            <a:avLst/>
          </a:prstGeom>
          <a:noFill/>
        </p:spPr>
        <p:txBody>
          <a:bodyPr wrap="none" rtlCol="0">
            <a:spAutoFit/>
          </a:bodyPr>
          <a:lstStyle/>
          <a:p>
            <a:r>
              <a:rPr lang="en-US" dirty="0" smtClean="0">
                <a:solidFill>
                  <a:schemeClr val="bg1"/>
                </a:solidFill>
              </a:rPr>
              <a:t>#8</a:t>
            </a:r>
            <a:endParaRPr lang="en-US" dirty="0">
              <a:solidFill>
                <a:schemeClr val="bg1"/>
              </a:solidFill>
            </a:endParaRPr>
          </a:p>
        </p:txBody>
      </p:sp>
      <p:sp>
        <p:nvSpPr>
          <p:cNvPr id="9" name="TextBox 8"/>
          <p:cNvSpPr txBox="1"/>
          <p:nvPr/>
        </p:nvSpPr>
        <p:spPr>
          <a:xfrm>
            <a:off x="3540338" y="2836586"/>
            <a:ext cx="416625" cy="369332"/>
          </a:xfrm>
          <a:prstGeom prst="rect">
            <a:avLst/>
          </a:prstGeom>
          <a:noFill/>
        </p:spPr>
        <p:txBody>
          <a:bodyPr wrap="none" rtlCol="0">
            <a:spAutoFit/>
          </a:bodyPr>
          <a:lstStyle/>
          <a:p>
            <a:r>
              <a:rPr lang="en-US" dirty="0" smtClean="0">
                <a:solidFill>
                  <a:schemeClr val="bg1"/>
                </a:solidFill>
              </a:rPr>
              <a:t>#9</a:t>
            </a:r>
            <a:endParaRPr lang="en-US" dirty="0">
              <a:solidFill>
                <a:schemeClr val="bg1"/>
              </a:solidFill>
            </a:endParaRPr>
          </a:p>
        </p:txBody>
      </p:sp>
      <p:sp>
        <p:nvSpPr>
          <p:cNvPr id="10" name="TextBox 9"/>
          <p:cNvSpPr txBox="1"/>
          <p:nvPr/>
        </p:nvSpPr>
        <p:spPr>
          <a:xfrm>
            <a:off x="1282651" y="3053518"/>
            <a:ext cx="416625" cy="369332"/>
          </a:xfrm>
          <a:prstGeom prst="rect">
            <a:avLst/>
          </a:prstGeom>
          <a:noFill/>
        </p:spPr>
        <p:txBody>
          <a:bodyPr wrap="none" rtlCol="0">
            <a:spAutoFit/>
          </a:bodyPr>
          <a:lstStyle/>
          <a:p>
            <a:r>
              <a:rPr lang="en-US" dirty="0" smtClean="0">
                <a:solidFill>
                  <a:schemeClr val="bg1"/>
                </a:solidFill>
              </a:rPr>
              <a:t>#8</a:t>
            </a:r>
            <a:endParaRPr lang="en-US" dirty="0">
              <a:solidFill>
                <a:schemeClr val="bg1"/>
              </a:solidFill>
            </a:endParaRPr>
          </a:p>
        </p:txBody>
      </p:sp>
      <p:sp>
        <p:nvSpPr>
          <p:cNvPr id="11" name="TextBox 10"/>
          <p:cNvSpPr txBox="1"/>
          <p:nvPr/>
        </p:nvSpPr>
        <p:spPr>
          <a:xfrm>
            <a:off x="1871763" y="2868852"/>
            <a:ext cx="416625" cy="369332"/>
          </a:xfrm>
          <a:prstGeom prst="rect">
            <a:avLst/>
          </a:prstGeom>
          <a:noFill/>
        </p:spPr>
        <p:txBody>
          <a:bodyPr wrap="none" rtlCol="0">
            <a:spAutoFit/>
          </a:bodyPr>
          <a:lstStyle/>
          <a:p>
            <a:r>
              <a:rPr lang="en-US" dirty="0" smtClean="0">
                <a:solidFill>
                  <a:schemeClr val="bg1"/>
                </a:solidFill>
              </a:rPr>
              <a:t>#9</a:t>
            </a:r>
            <a:endParaRPr lang="en-US" dirty="0">
              <a:solidFill>
                <a:schemeClr val="bg1"/>
              </a:solidFill>
            </a:endParaRPr>
          </a:p>
        </p:txBody>
      </p:sp>
      <p:sp>
        <p:nvSpPr>
          <p:cNvPr id="12" name="TextBox 11"/>
          <p:cNvSpPr txBox="1"/>
          <p:nvPr/>
        </p:nvSpPr>
        <p:spPr>
          <a:xfrm>
            <a:off x="188943" y="777486"/>
            <a:ext cx="1974181" cy="646331"/>
          </a:xfrm>
          <a:prstGeom prst="rect">
            <a:avLst/>
          </a:prstGeom>
          <a:noFill/>
        </p:spPr>
        <p:txBody>
          <a:bodyPr wrap="none" rtlCol="0">
            <a:spAutoFit/>
          </a:bodyPr>
          <a:lstStyle/>
          <a:p>
            <a:r>
              <a:rPr lang="en-US" dirty="0" smtClean="0">
                <a:solidFill>
                  <a:schemeClr val="bg1"/>
                </a:solidFill>
              </a:rPr>
              <a:t>#8 pigment &lt; #9</a:t>
            </a:r>
          </a:p>
          <a:p>
            <a:r>
              <a:rPr lang="en-US" dirty="0" smtClean="0">
                <a:solidFill>
                  <a:schemeClr val="bg1"/>
                </a:solidFill>
              </a:rPr>
              <a:t># 8 shorter than #7</a:t>
            </a:r>
            <a:endParaRPr lang="en-US" dirty="0">
              <a:solidFill>
                <a:schemeClr val="bg1"/>
              </a:solidFill>
            </a:endParaRPr>
          </a:p>
        </p:txBody>
      </p:sp>
      <p:sp>
        <p:nvSpPr>
          <p:cNvPr id="13" name="TextBox 12"/>
          <p:cNvSpPr txBox="1"/>
          <p:nvPr/>
        </p:nvSpPr>
        <p:spPr>
          <a:xfrm>
            <a:off x="732419" y="2836586"/>
            <a:ext cx="416625" cy="369332"/>
          </a:xfrm>
          <a:prstGeom prst="rect">
            <a:avLst/>
          </a:prstGeom>
          <a:noFill/>
        </p:spPr>
        <p:txBody>
          <a:bodyPr wrap="none" rtlCol="0">
            <a:spAutoFit/>
          </a:bodyPr>
          <a:lstStyle/>
          <a:p>
            <a:r>
              <a:rPr lang="en-US" dirty="0" smtClean="0">
                <a:solidFill>
                  <a:schemeClr val="bg1"/>
                </a:solidFill>
              </a:rPr>
              <a:t>#7</a:t>
            </a:r>
            <a:endParaRPr lang="en-US" dirty="0">
              <a:solidFill>
                <a:schemeClr val="bg1"/>
              </a:solidFill>
            </a:endParaRPr>
          </a:p>
        </p:txBody>
      </p:sp>
      <p:pic>
        <p:nvPicPr>
          <p:cNvPr id="14" name="Picture 13"/>
          <p:cNvPicPr>
            <a:picLocks noChangeAspect="1"/>
          </p:cNvPicPr>
          <p:nvPr/>
        </p:nvPicPr>
        <p:blipFill>
          <a:blip r:embed="rId4"/>
          <a:stretch>
            <a:fillRect/>
          </a:stretch>
        </p:blipFill>
        <p:spPr>
          <a:xfrm>
            <a:off x="5834919" y="1348132"/>
            <a:ext cx="3309081" cy="4552129"/>
          </a:xfrm>
          <a:prstGeom prst="rect">
            <a:avLst/>
          </a:prstGeom>
        </p:spPr>
      </p:pic>
    </p:spTree>
    <p:extLst>
      <p:ext uri="{BB962C8B-B14F-4D97-AF65-F5344CB8AC3E}">
        <p14:creationId xmlns:p14="http://schemas.microsoft.com/office/powerpoint/2010/main" val="2161069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95500" y="317500"/>
            <a:ext cx="4953000" cy="6223000"/>
          </a:xfrm>
          <a:prstGeom prst="rect">
            <a:avLst/>
          </a:prstGeom>
        </p:spPr>
      </p:pic>
    </p:spTree>
    <p:extLst>
      <p:ext uri="{BB962C8B-B14F-4D97-AF65-F5344CB8AC3E}">
        <p14:creationId xmlns:p14="http://schemas.microsoft.com/office/powerpoint/2010/main" val="4232476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Pics</a:t>
            </a:r>
            <a:r>
              <a:rPr lang="en-US" dirty="0" smtClean="0"/>
              <a:t> in field – sexing and aging training</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49171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Body mass – </a:t>
            </a:r>
            <a:r>
              <a:rPr lang="en-US" dirty="0" err="1" smtClean="0"/>
              <a:t>pics</a:t>
            </a:r>
            <a:r>
              <a:rPr lang="en-US" dirty="0" smtClean="0"/>
              <a:t> and demo</a:t>
            </a:r>
            <a:br>
              <a:rPr lang="en-US" dirty="0" smtClean="0"/>
            </a:br>
            <a:r>
              <a:rPr lang="en-US" dirty="0" smtClean="0"/>
              <a:t>Wing length</a:t>
            </a:r>
            <a:endParaRPr lang="en-US" dirty="0"/>
          </a:p>
        </p:txBody>
      </p:sp>
      <p:pic>
        <p:nvPicPr>
          <p:cNvPr id="3" name="Picture 2"/>
          <p:cNvPicPr>
            <a:picLocks noChangeAspect="1"/>
          </p:cNvPicPr>
          <p:nvPr/>
        </p:nvPicPr>
        <p:blipFill>
          <a:blip r:embed="rId2"/>
          <a:stretch>
            <a:fillRect/>
          </a:stretch>
        </p:blipFill>
        <p:spPr>
          <a:xfrm>
            <a:off x="0" y="1962150"/>
            <a:ext cx="9144000" cy="4895850"/>
          </a:xfrm>
          <a:prstGeom prst="rect">
            <a:avLst/>
          </a:prstGeom>
        </p:spPr>
      </p:pic>
    </p:spTree>
    <p:extLst>
      <p:ext uri="{BB962C8B-B14F-4D97-AF65-F5344CB8AC3E}">
        <p14:creationId xmlns:p14="http://schemas.microsoft.com/office/powerpoint/2010/main" val="2745035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4104361" y="0"/>
            <a:ext cx="4817211" cy="6858000"/>
          </a:xfrm>
          <a:prstGeom prst="rect">
            <a:avLst/>
          </a:prstGeom>
        </p:spPr>
      </p:pic>
      <p:pic>
        <p:nvPicPr>
          <p:cNvPr id="4" name="Picture 3"/>
          <p:cNvPicPr>
            <a:picLocks noChangeAspect="1"/>
          </p:cNvPicPr>
          <p:nvPr/>
        </p:nvPicPr>
        <p:blipFill>
          <a:blip r:embed="rId3"/>
          <a:stretch>
            <a:fillRect/>
          </a:stretch>
        </p:blipFill>
        <p:spPr>
          <a:xfrm>
            <a:off x="0" y="2514600"/>
            <a:ext cx="4228346" cy="1402954"/>
          </a:xfrm>
          <a:prstGeom prst="rect">
            <a:avLst/>
          </a:prstGeom>
        </p:spPr>
      </p:pic>
    </p:spTree>
    <p:extLst>
      <p:ext uri="{BB962C8B-B14F-4D97-AF65-F5344CB8AC3E}">
        <p14:creationId xmlns:p14="http://schemas.microsoft.com/office/powerpoint/2010/main" val="3841404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0" y="1806438"/>
            <a:ext cx="4575936" cy="4665223"/>
          </a:xfrm>
          <a:prstGeom prst="rect">
            <a:avLst/>
          </a:prstGeom>
        </p:spPr>
      </p:pic>
      <p:pic>
        <p:nvPicPr>
          <p:cNvPr id="4" name="Picture 3"/>
          <p:cNvPicPr>
            <a:picLocks noChangeAspect="1"/>
          </p:cNvPicPr>
          <p:nvPr/>
        </p:nvPicPr>
        <p:blipFill>
          <a:blip r:embed="rId3"/>
          <a:stretch>
            <a:fillRect/>
          </a:stretch>
        </p:blipFill>
        <p:spPr>
          <a:xfrm>
            <a:off x="4702104" y="1742380"/>
            <a:ext cx="4441895" cy="4928073"/>
          </a:xfrm>
          <a:prstGeom prst="rect">
            <a:avLst/>
          </a:prstGeom>
        </p:spPr>
      </p:pic>
    </p:spTree>
    <p:extLst>
      <p:ext uri="{BB962C8B-B14F-4D97-AF65-F5344CB8AC3E}">
        <p14:creationId xmlns:p14="http://schemas.microsoft.com/office/powerpoint/2010/main" val="4009049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morphology and bite diameter</a:t>
            </a:r>
            <a:endParaRPr lang="en-US" dirty="0"/>
          </a:p>
        </p:txBody>
      </p:sp>
      <p:pic>
        <p:nvPicPr>
          <p:cNvPr id="3" name="Picture 2"/>
          <p:cNvPicPr>
            <a:picLocks noChangeAspect="1"/>
          </p:cNvPicPr>
          <p:nvPr/>
        </p:nvPicPr>
        <p:blipFill>
          <a:blip r:embed="rId3"/>
          <a:stretch>
            <a:fillRect/>
          </a:stretch>
        </p:blipFill>
        <p:spPr>
          <a:xfrm>
            <a:off x="1" y="1784326"/>
            <a:ext cx="4583614" cy="3761552"/>
          </a:xfrm>
          <a:prstGeom prst="rect">
            <a:avLst/>
          </a:prstGeom>
        </p:spPr>
      </p:pic>
      <p:pic>
        <p:nvPicPr>
          <p:cNvPr id="5" name="Picture 4"/>
          <p:cNvPicPr>
            <a:picLocks noChangeAspect="1"/>
          </p:cNvPicPr>
          <p:nvPr/>
        </p:nvPicPr>
        <p:blipFill>
          <a:blip r:embed="rId4"/>
          <a:stretch>
            <a:fillRect/>
          </a:stretch>
        </p:blipFill>
        <p:spPr>
          <a:xfrm>
            <a:off x="4583615" y="1803389"/>
            <a:ext cx="4560385" cy="3742490"/>
          </a:xfrm>
          <a:prstGeom prst="rect">
            <a:avLst/>
          </a:prstGeom>
        </p:spPr>
      </p:pic>
    </p:spTree>
    <p:extLst>
      <p:ext uri="{BB962C8B-B14F-4D97-AF65-F5344CB8AC3E}">
        <p14:creationId xmlns:p14="http://schemas.microsoft.com/office/powerpoint/2010/main" val="90817021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7684" y="274638"/>
            <a:ext cx="3349116" cy="1143000"/>
          </a:xfrm>
        </p:spPr>
        <p:txBody>
          <a:bodyPr>
            <a:normAutofit fontScale="90000"/>
          </a:bodyPr>
          <a:lstStyle/>
          <a:p>
            <a:r>
              <a:rPr lang="en-US" dirty="0" smtClean="0"/>
              <a:t>Why have a large comb?</a:t>
            </a:r>
            <a:endParaRPr lang="en-US" dirty="0"/>
          </a:p>
        </p:txBody>
      </p:sp>
      <p:pic>
        <p:nvPicPr>
          <p:cNvPr id="3" name="Picture 2"/>
          <p:cNvPicPr>
            <a:picLocks noChangeAspect="1"/>
          </p:cNvPicPr>
          <p:nvPr/>
        </p:nvPicPr>
        <p:blipFill>
          <a:blip r:embed="rId2"/>
          <a:stretch>
            <a:fillRect/>
          </a:stretch>
        </p:blipFill>
        <p:spPr>
          <a:xfrm>
            <a:off x="0" y="2005100"/>
            <a:ext cx="9144000" cy="4643732"/>
          </a:xfrm>
          <a:prstGeom prst="rect">
            <a:avLst/>
          </a:prstGeom>
        </p:spPr>
      </p:pic>
      <p:pic>
        <p:nvPicPr>
          <p:cNvPr id="4" name="Picture 3"/>
          <p:cNvPicPr>
            <a:picLocks noChangeAspect="1"/>
          </p:cNvPicPr>
          <p:nvPr/>
        </p:nvPicPr>
        <p:blipFill>
          <a:blip r:embed="rId3"/>
          <a:stretch>
            <a:fillRect/>
          </a:stretch>
        </p:blipFill>
        <p:spPr>
          <a:xfrm>
            <a:off x="0" y="0"/>
            <a:ext cx="4559300" cy="3365500"/>
          </a:xfrm>
          <a:prstGeom prst="rect">
            <a:avLst/>
          </a:prstGeom>
        </p:spPr>
      </p:pic>
      <p:sp>
        <p:nvSpPr>
          <p:cNvPr id="5" name="TextBox 4"/>
          <p:cNvSpPr txBox="1"/>
          <p:nvPr/>
        </p:nvSpPr>
        <p:spPr>
          <a:xfrm>
            <a:off x="4559300" y="1635768"/>
            <a:ext cx="1915233" cy="369332"/>
          </a:xfrm>
          <a:prstGeom prst="rect">
            <a:avLst/>
          </a:prstGeom>
          <a:noFill/>
        </p:spPr>
        <p:txBody>
          <a:bodyPr wrap="none" rtlCol="0">
            <a:spAutoFit/>
          </a:bodyPr>
          <a:lstStyle/>
          <a:p>
            <a:r>
              <a:rPr lang="en-US" dirty="0" smtClean="0"/>
              <a:t>R2 = 0.27, p = 0.42</a:t>
            </a:r>
            <a:endParaRPr lang="en-US" dirty="0"/>
          </a:p>
        </p:txBody>
      </p:sp>
      <p:pic>
        <p:nvPicPr>
          <p:cNvPr id="6" name="Picture 5"/>
          <p:cNvPicPr>
            <a:picLocks noChangeAspect="1"/>
          </p:cNvPicPr>
          <p:nvPr/>
        </p:nvPicPr>
        <p:blipFill>
          <a:blip r:embed="rId4"/>
          <a:stretch>
            <a:fillRect/>
          </a:stretch>
        </p:blipFill>
        <p:spPr>
          <a:xfrm>
            <a:off x="1291603" y="3467100"/>
            <a:ext cx="7975600" cy="3390900"/>
          </a:xfrm>
          <a:prstGeom prst="rect">
            <a:avLst/>
          </a:prstGeom>
        </p:spPr>
      </p:pic>
    </p:spTree>
    <p:extLst>
      <p:ext uri="{BB962C8B-B14F-4D97-AF65-F5344CB8AC3E}">
        <p14:creationId xmlns:p14="http://schemas.microsoft.com/office/powerpoint/2010/main" val="2004250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Plummage</a:t>
            </a:r>
            <a:endParaRPr lang="en-US" dirty="0"/>
          </a:p>
        </p:txBody>
      </p:sp>
      <p:pic>
        <p:nvPicPr>
          <p:cNvPr id="6" name="Picture 5"/>
          <p:cNvPicPr>
            <a:picLocks noChangeAspect="1"/>
          </p:cNvPicPr>
          <p:nvPr/>
        </p:nvPicPr>
        <p:blipFill>
          <a:blip r:embed="rId2"/>
          <a:stretch>
            <a:fillRect/>
          </a:stretch>
        </p:blipFill>
        <p:spPr>
          <a:xfrm>
            <a:off x="0" y="0"/>
            <a:ext cx="9136923" cy="6858000"/>
          </a:xfrm>
          <a:prstGeom prst="rect">
            <a:avLst/>
          </a:prstGeom>
        </p:spPr>
      </p:pic>
    </p:spTree>
    <p:extLst>
      <p:ext uri="{BB962C8B-B14F-4D97-AF65-F5344CB8AC3E}">
        <p14:creationId xmlns:p14="http://schemas.microsoft.com/office/powerpoint/2010/main" val="113752485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457200" y="0"/>
            <a:ext cx="3569918" cy="6858000"/>
          </a:xfrm>
          <a:prstGeom prst="rect">
            <a:avLst/>
          </a:prstGeom>
        </p:spPr>
      </p:pic>
      <p:sp>
        <p:nvSpPr>
          <p:cNvPr id="6" name="TextBox 5"/>
          <p:cNvSpPr txBox="1"/>
          <p:nvPr/>
        </p:nvSpPr>
        <p:spPr>
          <a:xfrm>
            <a:off x="4434076" y="2715010"/>
            <a:ext cx="4252724" cy="2031325"/>
          </a:xfrm>
          <a:prstGeom prst="rect">
            <a:avLst/>
          </a:prstGeom>
          <a:noFill/>
        </p:spPr>
        <p:txBody>
          <a:bodyPr wrap="square" rtlCol="0">
            <a:spAutoFit/>
          </a:bodyPr>
          <a:lstStyle/>
          <a:p>
            <a:r>
              <a:rPr lang="en-US" dirty="0" smtClean="0"/>
              <a:t>Dirty feathers once mate egg lay</a:t>
            </a:r>
          </a:p>
          <a:p>
            <a:endParaRPr lang="en-US" dirty="0" smtClean="0"/>
          </a:p>
          <a:p>
            <a:r>
              <a:rPr lang="en-US" dirty="0" smtClean="0"/>
              <a:t>Polygamous and bachelor delay dirtying </a:t>
            </a:r>
            <a:r>
              <a:rPr lang="en-US" dirty="0" err="1" smtClean="0"/>
              <a:t>plummage</a:t>
            </a:r>
            <a:endParaRPr lang="en-US" dirty="0" smtClean="0"/>
          </a:p>
          <a:p>
            <a:endParaRPr lang="en-US" dirty="0"/>
          </a:p>
          <a:p>
            <a:r>
              <a:rPr lang="en-US" dirty="0" smtClean="0"/>
              <a:t>If mate’s nest is predated, they clean feathers again.</a:t>
            </a:r>
            <a:endParaRPr lang="en-US" dirty="0"/>
          </a:p>
        </p:txBody>
      </p:sp>
    </p:spTree>
    <p:extLst>
      <p:ext uri="{BB962C8B-B14F-4D97-AF65-F5344CB8AC3E}">
        <p14:creationId xmlns:p14="http://schemas.microsoft.com/office/powerpoint/2010/main" val="114169115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endParaRPr lang="en-US">
              <a:latin typeface="Calibri" charset="0"/>
              <a:ea typeface="ＭＳ Ｐゴシック" charset="0"/>
              <a:cs typeface="ＭＳ Ｐゴシック" charset="0"/>
            </a:endParaRPr>
          </a:p>
        </p:txBody>
      </p:sp>
      <p:pic>
        <p:nvPicPr>
          <p:cNvPr id="3379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4348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5"/>
          <p:cNvSpPr>
            <a:spLocks noChangeArrowheads="1"/>
          </p:cNvSpPr>
          <p:nvPr/>
        </p:nvSpPr>
        <p:spPr bwMode="auto">
          <a:xfrm>
            <a:off x="152400" y="6534150"/>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Lateral view </a:t>
            </a:r>
          </a:p>
        </p:txBody>
      </p:sp>
      <p:sp>
        <p:nvSpPr>
          <p:cNvPr id="33796" name="Rectangle 6"/>
          <p:cNvSpPr>
            <a:spLocks noChangeArrowheads="1"/>
          </p:cNvSpPr>
          <p:nvPr/>
        </p:nvSpPr>
        <p:spPr bwMode="auto">
          <a:xfrm>
            <a:off x="2668588" y="6488113"/>
            <a:ext cx="190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Mid-sagittal view </a:t>
            </a:r>
          </a:p>
        </p:txBody>
      </p:sp>
      <p:sp>
        <p:nvSpPr>
          <p:cNvPr id="33797" name="Rectangle 7"/>
          <p:cNvSpPr>
            <a:spLocks noChangeArrowheads="1"/>
          </p:cNvSpPr>
          <p:nvPr/>
        </p:nvSpPr>
        <p:spPr bwMode="auto">
          <a:xfrm>
            <a:off x="12700" y="723900"/>
            <a:ext cx="2579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rainbow trout, Salmo gairdneri</a:t>
            </a:r>
          </a:p>
        </p:txBody>
      </p:sp>
      <p:sp>
        <p:nvSpPr>
          <p:cNvPr id="33798" name="Rectangle 8"/>
          <p:cNvSpPr>
            <a:spLocks noChangeArrowheads="1"/>
          </p:cNvSpPr>
          <p:nvPr/>
        </p:nvSpPr>
        <p:spPr bwMode="auto">
          <a:xfrm>
            <a:off x="0" y="1536700"/>
            <a:ext cx="23510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green frog, Rana esculenta</a:t>
            </a:r>
          </a:p>
        </p:txBody>
      </p:sp>
      <p:sp>
        <p:nvSpPr>
          <p:cNvPr id="33799" name="Rectangle 9"/>
          <p:cNvSpPr>
            <a:spLocks noChangeArrowheads="1"/>
          </p:cNvSpPr>
          <p:nvPr/>
        </p:nvSpPr>
        <p:spPr bwMode="auto">
          <a:xfrm>
            <a:off x="12700" y="2587625"/>
            <a:ext cx="2698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tegu lizard, Tupinambis teguixin</a:t>
            </a:r>
          </a:p>
        </p:txBody>
      </p:sp>
      <p:sp>
        <p:nvSpPr>
          <p:cNvPr id="33800" name="Rectangle 10"/>
          <p:cNvSpPr>
            <a:spLocks noChangeArrowheads="1"/>
          </p:cNvSpPr>
          <p:nvPr/>
        </p:nvSpPr>
        <p:spPr bwMode="auto">
          <a:xfrm>
            <a:off x="11113" y="3962400"/>
            <a:ext cx="190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pigeon, Columba livia</a:t>
            </a:r>
          </a:p>
        </p:txBody>
      </p:sp>
      <p:sp>
        <p:nvSpPr>
          <p:cNvPr id="33801" name="Rectangle 11"/>
          <p:cNvSpPr>
            <a:spLocks noChangeArrowheads="1"/>
          </p:cNvSpPr>
          <p:nvPr/>
        </p:nvSpPr>
        <p:spPr bwMode="auto">
          <a:xfrm>
            <a:off x="12700" y="5105400"/>
            <a:ext cx="428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cat</a:t>
            </a:r>
          </a:p>
        </p:txBody>
      </p:sp>
      <p:sp>
        <p:nvSpPr>
          <p:cNvPr id="33802" name="Rectangle 12"/>
          <p:cNvSpPr>
            <a:spLocks noChangeArrowheads="1"/>
          </p:cNvSpPr>
          <p:nvPr/>
        </p:nvSpPr>
        <p:spPr bwMode="auto">
          <a:xfrm>
            <a:off x="-17463" y="6237288"/>
            <a:ext cx="73342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human</a:t>
            </a:r>
          </a:p>
        </p:txBody>
      </p:sp>
      <p:pic>
        <p:nvPicPr>
          <p:cNvPr id="33803"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60350"/>
            <a:ext cx="4648200"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4"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090988"/>
            <a:ext cx="4232275"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5" name="Rectangle 15"/>
          <p:cNvSpPr>
            <a:spLocks noChangeArrowheads="1"/>
          </p:cNvSpPr>
          <p:nvPr/>
        </p:nvSpPr>
        <p:spPr bwMode="auto">
          <a:xfrm>
            <a:off x="4953000" y="3200400"/>
            <a:ext cx="40798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FF0000"/>
                </a:solidFill>
              </a:rPr>
              <a:t>Lab: </a:t>
            </a:r>
            <a:r>
              <a:rPr lang="en-US" sz="1600"/>
              <a:t>measure greatest diameter of olfactory bulb relative to greatest diameter of corresponding cerebral hemisphere  </a:t>
            </a:r>
          </a:p>
        </p:txBody>
      </p:sp>
      <p:cxnSp>
        <p:nvCxnSpPr>
          <p:cNvPr id="18" name="Straight Connector 17"/>
          <p:cNvCxnSpPr/>
          <p:nvPr/>
        </p:nvCxnSpPr>
        <p:spPr>
          <a:xfrm>
            <a:off x="7543800" y="4532313"/>
            <a:ext cx="76200" cy="152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162800" y="4505325"/>
            <a:ext cx="304800" cy="752475"/>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7188200" y="533400"/>
            <a:ext cx="1041400" cy="190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162800" y="762000"/>
            <a:ext cx="0" cy="1524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251068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endParaRPr lang="en-US">
              <a:latin typeface="Calibri" charset="0"/>
              <a:ea typeface="ＭＳ Ｐゴシック" charset="0"/>
              <a:cs typeface="ＭＳ Ｐゴシック" charset="0"/>
            </a:endParaRPr>
          </a:p>
        </p:txBody>
      </p:sp>
      <p:pic>
        <p:nvPicPr>
          <p:cNvPr id="3481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0"/>
            <a:ext cx="47609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688" y="2895600"/>
            <a:ext cx="4232275"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2782888" y="3336925"/>
            <a:ext cx="76200" cy="152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2401888" y="3309938"/>
            <a:ext cx="304800" cy="752475"/>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670634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2090057" y="0"/>
            <a:ext cx="4977981" cy="3413046"/>
          </a:xfrm>
          <a:prstGeom prst="rect">
            <a:avLst/>
          </a:prstGeom>
        </p:spPr>
      </p:pic>
      <p:pic>
        <p:nvPicPr>
          <p:cNvPr id="5" name="Picture 4"/>
          <p:cNvPicPr>
            <a:picLocks noChangeAspect="1"/>
          </p:cNvPicPr>
          <p:nvPr/>
        </p:nvPicPr>
        <p:blipFill>
          <a:blip r:embed="rId3"/>
          <a:stretch>
            <a:fillRect/>
          </a:stretch>
        </p:blipFill>
        <p:spPr>
          <a:xfrm>
            <a:off x="1787238" y="3314700"/>
            <a:ext cx="4559300" cy="3543300"/>
          </a:xfrm>
          <a:prstGeom prst="rect">
            <a:avLst/>
          </a:prstGeom>
        </p:spPr>
      </p:pic>
    </p:spTree>
    <p:extLst>
      <p:ext uri="{BB962C8B-B14F-4D97-AF65-F5344CB8AC3E}">
        <p14:creationId xmlns:p14="http://schemas.microsoft.com/office/powerpoint/2010/main" val="2658752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3982" y="0"/>
            <a:ext cx="3973697" cy="6858000"/>
          </a:xfrm>
          <a:prstGeom prst="rect">
            <a:avLst/>
          </a:prstGeom>
        </p:spPr>
      </p:pic>
      <p:pic>
        <p:nvPicPr>
          <p:cNvPr id="5" name="Picture 4"/>
          <p:cNvPicPr>
            <a:picLocks noChangeAspect="1"/>
          </p:cNvPicPr>
          <p:nvPr/>
        </p:nvPicPr>
        <p:blipFill>
          <a:blip r:embed="rId4"/>
          <a:stretch>
            <a:fillRect/>
          </a:stretch>
        </p:blipFill>
        <p:spPr>
          <a:xfrm>
            <a:off x="4467075" y="0"/>
            <a:ext cx="4420758" cy="2917251"/>
          </a:xfrm>
          <a:prstGeom prst="rect">
            <a:avLst/>
          </a:prstGeom>
        </p:spPr>
      </p:pic>
      <p:pic>
        <p:nvPicPr>
          <p:cNvPr id="6" name="Picture 5"/>
          <p:cNvPicPr>
            <a:picLocks noChangeAspect="1"/>
          </p:cNvPicPr>
          <p:nvPr/>
        </p:nvPicPr>
        <p:blipFill>
          <a:blip r:embed="rId5"/>
          <a:stretch>
            <a:fillRect/>
          </a:stretch>
        </p:blipFill>
        <p:spPr>
          <a:xfrm>
            <a:off x="6133575" y="2917250"/>
            <a:ext cx="1648098" cy="3940749"/>
          </a:xfrm>
          <a:prstGeom prst="rect">
            <a:avLst/>
          </a:prstGeom>
        </p:spPr>
      </p:pic>
    </p:spTree>
    <p:extLst>
      <p:ext uri="{BB962C8B-B14F-4D97-AF65-F5344CB8AC3E}">
        <p14:creationId xmlns:p14="http://schemas.microsoft.com/office/powerpoint/2010/main" val="1289539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3874645" y="274638"/>
            <a:ext cx="5067300" cy="3606800"/>
          </a:xfrm>
          <a:prstGeom prst="rect">
            <a:avLst/>
          </a:prstGeom>
        </p:spPr>
      </p:pic>
      <p:pic>
        <p:nvPicPr>
          <p:cNvPr id="6" name="Picture 5"/>
          <p:cNvPicPr>
            <a:picLocks noChangeAspect="1"/>
          </p:cNvPicPr>
          <p:nvPr/>
        </p:nvPicPr>
        <p:blipFill>
          <a:blip r:embed="rId3"/>
          <a:stretch>
            <a:fillRect/>
          </a:stretch>
        </p:blipFill>
        <p:spPr>
          <a:xfrm>
            <a:off x="457200" y="0"/>
            <a:ext cx="3175000" cy="4114800"/>
          </a:xfrm>
          <a:prstGeom prst="rect">
            <a:avLst/>
          </a:prstGeom>
        </p:spPr>
      </p:pic>
      <p:pic>
        <p:nvPicPr>
          <p:cNvPr id="7" name="Picture 6"/>
          <p:cNvPicPr>
            <a:picLocks noChangeAspect="1"/>
          </p:cNvPicPr>
          <p:nvPr/>
        </p:nvPicPr>
        <p:blipFill>
          <a:blip r:embed="rId4"/>
          <a:stretch>
            <a:fillRect/>
          </a:stretch>
        </p:blipFill>
        <p:spPr>
          <a:xfrm>
            <a:off x="1902823" y="4114800"/>
            <a:ext cx="5010443" cy="2759374"/>
          </a:xfrm>
          <a:prstGeom prst="rect">
            <a:avLst/>
          </a:prstGeom>
        </p:spPr>
      </p:pic>
    </p:spTree>
    <p:extLst>
      <p:ext uri="{BB962C8B-B14F-4D97-AF65-F5344CB8AC3E}">
        <p14:creationId xmlns:p14="http://schemas.microsoft.com/office/powerpoint/2010/main" val="9873928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0" y="274638"/>
            <a:ext cx="3441700" cy="3365500"/>
          </a:xfrm>
          <a:prstGeom prst="rect">
            <a:avLst/>
          </a:prstGeom>
        </p:spPr>
      </p:pic>
      <p:pic>
        <p:nvPicPr>
          <p:cNvPr id="4" name="Picture 3"/>
          <p:cNvPicPr>
            <a:picLocks noChangeAspect="1"/>
          </p:cNvPicPr>
          <p:nvPr/>
        </p:nvPicPr>
        <p:blipFill>
          <a:blip r:embed="rId3"/>
          <a:stretch>
            <a:fillRect/>
          </a:stretch>
        </p:blipFill>
        <p:spPr>
          <a:xfrm>
            <a:off x="3441700" y="318703"/>
            <a:ext cx="5539992" cy="6381047"/>
          </a:xfrm>
          <a:prstGeom prst="rect">
            <a:avLst/>
          </a:prstGeom>
        </p:spPr>
      </p:pic>
    </p:spTree>
    <p:extLst>
      <p:ext uri="{BB962C8B-B14F-4D97-AF65-F5344CB8AC3E}">
        <p14:creationId xmlns:p14="http://schemas.microsoft.com/office/powerpoint/2010/main" val="238503871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1DFB7946-A4E1-6B4B-8AEF-B2C635FA97A0}" type="slidenum">
              <a:rPr lang="en-US"/>
              <a:pPr/>
              <a:t>32</a:t>
            </a:fld>
            <a:endParaRPr lang="en-US"/>
          </a:p>
        </p:txBody>
      </p:sp>
      <p:pic>
        <p:nvPicPr>
          <p:cNvPr id="54275" name="Picture 48" descr="rav65819_47_10"/>
          <p:cNvPicPr>
            <a:picLocks noChangeAspect="1" noChangeArrowheads="1"/>
          </p:cNvPicPr>
          <p:nvPr/>
        </p:nvPicPr>
        <p:blipFill>
          <a:blip r:embed="rId2"/>
          <a:srcRect/>
          <a:stretch>
            <a:fillRect/>
          </a:stretch>
        </p:blipFill>
        <p:spPr bwMode="auto">
          <a:xfrm>
            <a:off x="0" y="792163"/>
            <a:ext cx="5465763" cy="6065837"/>
          </a:xfrm>
          <a:prstGeom prst="rect">
            <a:avLst/>
          </a:prstGeom>
          <a:noFill/>
          <a:ln w="9525">
            <a:noFill/>
            <a:miter lim="800000"/>
            <a:headEnd/>
            <a:tailEnd/>
          </a:ln>
        </p:spPr>
      </p:pic>
      <p:grpSp>
        <p:nvGrpSpPr>
          <p:cNvPr id="2" name="Group 69"/>
          <p:cNvGrpSpPr>
            <a:grpSpLocks/>
          </p:cNvGrpSpPr>
          <p:nvPr/>
        </p:nvGrpSpPr>
        <p:grpSpPr bwMode="auto">
          <a:xfrm>
            <a:off x="2514600" y="609600"/>
            <a:ext cx="3810000" cy="4953000"/>
            <a:chOff x="1834" y="1296"/>
            <a:chExt cx="2400" cy="3120"/>
          </a:xfrm>
        </p:grpSpPr>
        <p:grpSp>
          <p:nvGrpSpPr>
            <p:cNvPr id="54281" name="Group 67"/>
            <p:cNvGrpSpPr>
              <a:grpSpLocks/>
            </p:cNvGrpSpPr>
            <p:nvPr/>
          </p:nvGrpSpPr>
          <p:grpSpPr bwMode="auto">
            <a:xfrm>
              <a:off x="1834" y="1296"/>
              <a:ext cx="2400" cy="3120"/>
              <a:chOff x="1834" y="1296"/>
              <a:chExt cx="2400" cy="3120"/>
            </a:xfrm>
          </p:grpSpPr>
          <p:pic>
            <p:nvPicPr>
              <p:cNvPr id="54283" name="Picture 46" descr="actin"/>
              <p:cNvPicPr>
                <a:picLocks noChangeAspect="1" noChangeArrowheads="1"/>
              </p:cNvPicPr>
              <p:nvPr/>
            </p:nvPicPr>
            <p:blipFill>
              <a:blip r:embed="rId3"/>
              <a:srcRect/>
              <a:stretch>
                <a:fillRect/>
              </a:stretch>
            </p:blipFill>
            <p:spPr bwMode="auto">
              <a:xfrm>
                <a:off x="1920" y="1728"/>
                <a:ext cx="2001" cy="307"/>
              </a:xfrm>
              <a:prstGeom prst="rect">
                <a:avLst/>
              </a:prstGeom>
              <a:noFill/>
              <a:ln w="9525">
                <a:solidFill>
                  <a:schemeClr val="bg2"/>
                </a:solidFill>
                <a:miter lim="800000"/>
                <a:headEnd/>
                <a:tailEnd/>
              </a:ln>
            </p:spPr>
          </p:pic>
          <p:sp>
            <p:nvSpPr>
              <p:cNvPr id="54284" name="Rectangle 50"/>
              <p:cNvSpPr>
                <a:spLocks noChangeArrowheads="1"/>
              </p:cNvSpPr>
              <p:nvPr/>
            </p:nvSpPr>
            <p:spPr bwMode="auto">
              <a:xfrm>
                <a:off x="1899" y="1447"/>
                <a:ext cx="1442" cy="233"/>
              </a:xfrm>
              <a:prstGeom prst="rect">
                <a:avLst/>
              </a:prstGeom>
              <a:noFill/>
              <a:ln w="38100">
                <a:noFill/>
                <a:miter lim="800000"/>
                <a:headEnd/>
                <a:tailEnd/>
              </a:ln>
            </p:spPr>
            <p:txBody>
              <a:bodyPr wrap="none">
                <a:prstTxWarp prst="textNoShape">
                  <a:avLst/>
                </a:prstTxWarp>
                <a:spAutoFit/>
              </a:bodyPr>
              <a:lstStyle/>
              <a:p>
                <a:r>
                  <a:rPr lang="en-US">
                    <a:solidFill>
                      <a:srgbClr val="162E45"/>
                    </a:solidFill>
                    <a:latin typeface="Arial" pitchFamily="-111" charset="0"/>
                  </a:rPr>
                  <a:t>Actin (thin) filaments</a:t>
                </a:r>
              </a:p>
            </p:txBody>
          </p:sp>
          <p:grpSp>
            <p:nvGrpSpPr>
              <p:cNvPr id="54285" name="Group 66"/>
              <p:cNvGrpSpPr>
                <a:grpSpLocks/>
              </p:cNvGrpSpPr>
              <p:nvPr/>
            </p:nvGrpSpPr>
            <p:grpSpPr bwMode="auto">
              <a:xfrm>
                <a:off x="1834" y="1296"/>
                <a:ext cx="2400" cy="3120"/>
                <a:chOff x="1834" y="1296"/>
                <a:chExt cx="2400" cy="3120"/>
              </a:xfrm>
            </p:grpSpPr>
            <p:grpSp>
              <p:nvGrpSpPr>
                <p:cNvPr id="54286" name="Group 62"/>
                <p:cNvGrpSpPr>
                  <a:grpSpLocks/>
                </p:cNvGrpSpPr>
                <p:nvPr/>
              </p:nvGrpSpPr>
              <p:grpSpPr bwMode="auto">
                <a:xfrm>
                  <a:off x="1834" y="1296"/>
                  <a:ext cx="2400" cy="3120"/>
                  <a:chOff x="1834" y="1296"/>
                  <a:chExt cx="2400" cy="3120"/>
                </a:xfrm>
              </p:grpSpPr>
              <p:sp>
                <p:nvSpPr>
                  <p:cNvPr id="54288" name="Rectangle 51"/>
                  <p:cNvSpPr>
                    <a:spLocks noChangeArrowheads="1"/>
                  </p:cNvSpPr>
                  <p:nvPr/>
                </p:nvSpPr>
                <p:spPr bwMode="auto">
                  <a:xfrm>
                    <a:off x="1834" y="1296"/>
                    <a:ext cx="2112" cy="1776"/>
                  </a:xfrm>
                  <a:prstGeom prst="rect">
                    <a:avLst/>
                  </a:prstGeom>
                  <a:noFill/>
                  <a:ln w="19050">
                    <a:solidFill>
                      <a:schemeClr val="bg2"/>
                    </a:solidFill>
                    <a:miter lim="800000"/>
                    <a:headEnd/>
                    <a:tailEnd/>
                  </a:ln>
                </p:spPr>
                <p:txBody>
                  <a:bodyPr wrap="none" anchor="ctr">
                    <a:prstTxWarp prst="textNoShape">
                      <a:avLst/>
                    </a:prstTxWarp>
                  </a:bodyPr>
                  <a:lstStyle/>
                  <a:p>
                    <a:endParaRPr lang="en-US">
                      <a:solidFill>
                        <a:srgbClr val="162E45"/>
                      </a:solidFill>
                    </a:endParaRPr>
                  </a:p>
                </p:txBody>
              </p:sp>
              <p:sp>
                <p:nvSpPr>
                  <p:cNvPr id="25" name="Line 59"/>
                  <p:cNvSpPr>
                    <a:spLocks noChangeShapeType="1"/>
                  </p:cNvSpPr>
                  <p:nvPr/>
                </p:nvSpPr>
                <p:spPr bwMode="auto">
                  <a:xfrm>
                    <a:off x="3850" y="4416"/>
                    <a:ext cx="384" cy="0"/>
                  </a:xfrm>
                  <a:prstGeom prst="line">
                    <a:avLst/>
                  </a:prstGeom>
                  <a:noFill/>
                  <a:ln w="19050">
                    <a:solidFill>
                      <a:schemeClr val="bg2"/>
                    </a:solidFill>
                    <a:round/>
                    <a:headEnd/>
                    <a:tailEnd/>
                  </a:ln>
                  <a:effectLst/>
                </p:spPr>
                <p:txBody>
                  <a:bodyPr wrap="none" anchor="ctr">
                    <a:prstTxWarp prst="textNoShape">
                      <a:avLst/>
                    </a:prstTxWarp>
                  </a:bodyPr>
                  <a:lstStyle/>
                  <a:p>
                    <a:pPr>
                      <a:defRPr/>
                    </a:pPr>
                    <a:endParaRPr lang="en-US">
                      <a:solidFill>
                        <a:schemeClr val="accent6">
                          <a:lumMod val="50000"/>
                        </a:schemeClr>
                      </a:solidFill>
                      <a:latin typeface="Tahoma" pitchFamily="-65" charset="0"/>
                    </a:endParaRPr>
                  </a:p>
                </p:txBody>
              </p:sp>
              <p:sp>
                <p:nvSpPr>
                  <p:cNvPr id="26" name="Line 60"/>
                  <p:cNvSpPr>
                    <a:spLocks noChangeShapeType="1"/>
                  </p:cNvSpPr>
                  <p:nvPr/>
                </p:nvSpPr>
                <p:spPr bwMode="auto">
                  <a:xfrm flipH="1" flipV="1">
                    <a:off x="4224" y="2160"/>
                    <a:ext cx="10" cy="2256"/>
                  </a:xfrm>
                  <a:prstGeom prst="line">
                    <a:avLst/>
                  </a:prstGeom>
                  <a:noFill/>
                  <a:ln w="19050">
                    <a:solidFill>
                      <a:schemeClr val="bg2"/>
                    </a:solidFill>
                    <a:round/>
                    <a:headEnd/>
                    <a:tailEnd/>
                  </a:ln>
                  <a:effectLst/>
                </p:spPr>
                <p:txBody>
                  <a:bodyPr wrap="none" anchor="ctr">
                    <a:prstTxWarp prst="textNoShape">
                      <a:avLst/>
                    </a:prstTxWarp>
                  </a:bodyPr>
                  <a:lstStyle/>
                  <a:p>
                    <a:pPr>
                      <a:defRPr/>
                    </a:pPr>
                    <a:endParaRPr lang="en-US">
                      <a:solidFill>
                        <a:schemeClr val="accent6">
                          <a:lumMod val="50000"/>
                        </a:schemeClr>
                      </a:solidFill>
                      <a:latin typeface="Tahoma" pitchFamily="-65" charset="0"/>
                    </a:endParaRPr>
                  </a:p>
                </p:txBody>
              </p:sp>
              <p:sp>
                <p:nvSpPr>
                  <p:cNvPr id="27" name="Line 61"/>
                  <p:cNvSpPr>
                    <a:spLocks noChangeShapeType="1"/>
                  </p:cNvSpPr>
                  <p:nvPr/>
                </p:nvSpPr>
                <p:spPr bwMode="auto">
                  <a:xfrm flipH="1">
                    <a:off x="3936" y="2160"/>
                    <a:ext cx="288" cy="0"/>
                  </a:xfrm>
                  <a:prstGeom prst="line">
                    <a:avLst/>
                  </a:prstGeom>
                  <a:noFill/>
                  <a:ln w="19050">
                    <a:solidFill>
                      <a:schemeClr val="bg2"/>
                    </a:solidFill>
                    <a:round/>
                    <a:headEnd/>
                    <a:tailEnd type="triangle" w="med" len="med"/>
                  </a:ln>
                  <a:effectLst/>
                </p:spPr>
                <p:txBody>
                  <a:bodyPr wrap="none" anchor="ctr">
                    <a:prstTxWarp prst="textNoShape">
                      <a:avLst/>
                    </a:prstTxWarp>
                  </a:bodyPr>
                  <a:lstStyle/>
                  <a:p>
                    <a:pPr>
                      <a:defRPr/>
                    </a:pPr>
                    <a:endParaRPr lang="en-US">
                      <a:solidFill>
                        <a:schemeClr val="accent6">
                          <a:lumMod val="50000"/>
                        </a:schemeClr>
                      </a:solidFill>
                      <a:latin typeface="Tahoma" pitchFamily="-65" charset="0"/>
                    </a:endParaRPr>
                  </a:p>
                </p:txBody>
              </p:sp>
            </p:grpSp>
            <p:sp>
              <p:nvSpPr>
                <p:cNvPr id="54287" name="Rectangle 65"/>
                <p:cNvSpPr>
                  <a:spLocks noChangeArrowheads="1"/>
                </p:cNvSpPr>
                <p:nvPr/>
              </p:nvSpPr>
              <p:spPr bwMode="auto">
                <a:xfrm>
                  <a:off x="2966" y="3083"/>
                  <a:ext cx="925" cy="233"/>
                </a:xfrm>
                <a:prstGeom prst="rect">
                  <a:avLst/>
                </a:prstGeom>
                <a:noFill/>
                <a:ln w="38100">
                  <a:solidFill>
                    <a:schemeClr val="bg2"/>
                  </a:solidFill>
                  <a:miter lim="800000"/>
                  <a:headEnd/>
                  <a:tailEnd/>
                </a:ln>
              </p:spPr>
              <p:txBody>
                <a:bodyPr wrap="none">
                  <a:prstTxWarp prst="textNoShape">
                    <a:avLst/>
                  </a:prstTxWarp>
                  <a:spAutoFit/>
                </a:bodyPr>
                <a:lstStyle/>
                <a:p>
                  <a:r>
                    <a:rPr lang="en-US">
                      <a:solidFill>
                        <a:srgbClr val="162E45"/>
                      </a:solidFill>
                      <a:latin typeface="Arial" pitchFamily="-111" charset="0"/>
                    </a:rPr>
                    <a:t>Fig 47.12/13</a:t>
                  </a:r>
                </a:p>
              </p:txBody>
            </p:sp>
          </p:grpSp>
        </p:grpSp>
        <p:sp>
          <p:nvSpPr>
            <p:cNvPr id="18" name="Line 52"/>
            <p:cNvSpPr>
              <a:spLocks noChangeShapeType="1"/>
            </p:cNvSpPr>
            <p:nvPr/>
          </p:nvSpPr>
          <p:spPr bwMode="auto">
            <a:xfrm flipH="1" flipV="1">
              <a:off x="3057" y="1920"/>
              <a:ext cx="192" cy="192"/>
            </a:xfrm>
            <a:prstGeom prst="line">
              <a:avLst/>
            </a:prstGeom>
            <a:noFill/>
            <a:ln w="38100">
              <a:solidFill>
                <a:schemeClr val="bg2"/>
              </a:solidFill>
              <a:round/>
              <a:headEnd/>
              <a:tailEnd type="triangle" w="med" len="med"/>
            </a:ln>
            <a:effectLst/>
          </p:spPr>
          <p:txBody>
            <a:bodyPr wrap="none" anchor="ctr">
              <a:prstTxWarp prst="textNoShape">
                <a:avLst/>
              </a:prstTxWarp>
            </a:bodyPr>
            <a:lstStyle/>
            <a:p>
              <a:pPr>
                <a:defRPr/>
              </a:pPr>
              <a:endParaRPr lang="en-US">
                <a:solidFill>
                  <a:schemeClr val="accent6">
                    <a:lumMod val="50000"/>
                  </a:schemeClr>
                </a:solidFill>
                <a:latin typeface="Tahoma" pitchFamily="-65" charset="0"/>
              </a:endParaRPr>
            </a:p>
          </p:txBody>
        </p:sp>
      </p:grpSp>
      <p:grpSp>
        <p:nvGrpSpPr>
          <p:cNvPr id="7" name="Group 68"/>
          <p:cNvGrpSpPr>
            <a:grpSpLocks/>
          </p:cNvGrpSpPr>
          <p:nvPr/>
        </p:nvGrpSpPr>
        <p:grpSpPr bwMode="auto">
          <a:xfrm>
            <a:off x="2667000" y="2057400"/>
            <a:ext cx="3144838" cy="1154113"/>
            <a:chOff x="1894" y="2227"/>
            <a:chExt cx="1981" cy="727"/>
          </a:xfrm>
        </p:grpSpPr>
        <p:pic>
          <p:nvPicPr>
            <p:cNvPr id="54279" name="Picture 48" descr="myosin_unlabeled"/>
            <p:cNvPicPr>
              <a:picLocks noChangeAspect="1" noChangeArrowheads="1"/>
            </p:cNvPicPr>
            <p:nvPr/>
          </p:nvPicPr>
          <p:blipFill>
            <a:blip r:embed="rId4"/>
            <a:srcRect/>
            <a:stretch>
              <a:fillRect/>
            </a:stretch>
          </p:blipFill>
          <p:spPr bwMode="auto">
            <a:xfrm>
              <a:off x="1907" y="2448"/>
              <a:ext cx="1968" cy="506"/>
            </a:xfrm>
            <a:prstGeom prst="rect">
              <a:avLst/>
            </a:prstGeom>
            <a:noFill/>
            <a:ln w="9525">
              <a:noFill/>
              <a:miter lim="800000"/>
              <a:headEnd/>
              <a:tailEnd/>
            </a:ln>
          </p:spPr>
        </p:pic>
        <p:sp>
          <p:nvSpPr>
            <p:cNvPr id="54280" name="Rectangle 49"/>
            <p:cNvSpPr>
              <a:spLocks noChangeArrowheads="1"/>
            </p:cNvSpPr>
            <p:nvPr/>
          </p:nvSpPr>
          <p:spPr bwMode="auto">
            <a:xfrm>
              <a:off x="1894" y="2227"/>
              <a:ext cx="1620" cy="231"/>
            </a:xfrm>
            <a:prstGeom prst="rect">
              <a:avLst/>
            </a:prstGeom>
            <a:noFill/>
            <a:ln w="38100">
              <a:noFill/>
              <a:miter lim="800000"/>
              <a:headEnd/>
              <a:tailEnd/>
            </a:ln>
          </p:spPr>
          <p:txBody>
            <a:bodyPr wrap="none">
              <a:prstTxWarp prst="textNoShape">
                <a:avLst/>
              </a:prstTxWarp>
              <a:spAutoFit/>
            </a:bodyPr>
            <a:lstStyle/>
            <a:p>
              <a:r>
                <a:rPr lang="en-US">
                  <a:solidFill>
                    <a:srgbClr val="162E45"/>
                  </a:solidFill>
                  <a:latin typeface="Arial" pitchFamily="-111" charset="0"/>
                </a:rPr>
                <a:t>Myosin (thick) filaments</a:t>
              </a:r>
            </a:p>
          </p:txBody>
        </p:sp>
      </p:grpSp>
      <p:sp>
        <p:nvSpPr>
          <p:cNvPr id="19" name="Rectangle 3"/>
          <p:cNvSpPr txBox="1">
            <a:spLocks noChangeArrowheads="1"/>
          </p:cNvSpPr>
          <p:nvPr/>
        </p:nvSpPr>
        <p:spPr bwMode="auto">
          <a:xfrm>
            <a:off x="0" y="0"/>
            <a:ext cx="8534400" cy="5105400"/>
          </a:xfrm>
          <a:prstGeom prst="rect">
            <a:avLst/>
          </a:prstGeom>
          <a:noFill/>
          <a:ln w="9525">
            <a:noFill/>
            <a:miter lim="800000"/>
            <a:headEnd/>
            <a:tailEnd/>
          </a:ln>
        </p:spPr>
        <p:txBody>
          <a:bodyPr>
            <a:prstTxWarp prst="textNoShape">
              <a:avLst/>
            </a:prstTxWarp>
          </a:bodyPr>
          <a:lstStyle/>
          <a:p>
            <a:pPr marL="342900" indent="-342900">
              <a:buClr>
                <a:schemeClr val="hlink"/>
              </a:buClr>
              <a:buSzPct val="65000"/>
              <a:defRPr/>
            </a:pPr>
            <a:r>
              <a:rPr lang="en-US" sz="3200" kern="0" dirty="0" smtClean="0">
                <a:solidFill>
                  <a:srgbClr val="161616"/>
                </a:solidFill>
                <a:latin typeface="+mn-lt"/>
              </a:rPr>
              <a:t>Muscle </a:t>
            </a:r>
            <a:r>
              <a:rPr lang="en-US" sz="3200" kern="0" dirty="0">
                <a:solidFill>
                  <a:srgbClr val="161616"/>
                </a:solidFill>
                <a:latin typeface="+mn-lt"/>
              </a:rPr>
              <a:t>Fiber</a:t>
            </a:r>
            <a:endParaRPr lang="en-US" sz="2400" kern="0" dirty="0">
              <a:solidFill>
                <a:srgbClr val="161616"/>
              </a:solidFill>
              <a:latin typeface="+mn-lt"/>
            </a:endParaRPr>
          </a:p>
        </p:txBody>
      </p:sp>
      <p:sp>
        <p:nvSpPr>
          <p:cNvPr id="20" name="Rectangle 19"/>
          <p:cNvSpPr>
            <a:spLocks noChangeArrowheads="1"/>
          </p:cNvSpPr>
          <p:nvPr/>
        </p:nvSpPr>
        <p:spPr bwMode="auto">
          <a:xfrm>
            <a:off x="6324600" y="4724400"/>
            <a:ext cx="2514600" cy="1569660"/>
          </a:xfrm>
          <a:prstGeom prst="rect">
            <a:avLst/>
          </a:prstGeom>
          <a:noFill/>
          <a:ln w="9525">
            <a:noFill/>
            <a:miter lim="800000"/>
            <a:headEnd/>
            <a:tailEnd/>
          </a:ln>
        </p:spPr>
        <p:txBody>
          <a:bodyPr wrap="square">
            <a:prstTxWarp prst="textNoShape">
              <a:avLst/>
            </a:prstTxWarp>
            <a:spAutoFit/>
          </a:bodyPr>
          <a:lstStyle/>
          <a:p>
            <a:r>
              <a:rPr lang="en-US" sz="3200" dirty="0" smtClean="0">
                <a:solidFill>
                  <a:schemeClr val="accent4">
                    <a:lumMod val="10000"/>
                  </a:schemeClr>
                </a:solidFill>
              </a:rPr>
              <a:t>1. Myofibril – contracts and shortens</a:t>
            </a:r>
          </a:p>
        </p:txBody>
      </p:sp>
      <p:cxnSp>
        <p:nvCxnSpPr>
          <p:cNvPr id="21" name="Straight Arrow Connector 20"/>
          <p:cNvCxnSpPr/>
          <p:nvPr/>
        </p:nvCxnSpPr>
        <p:spPr bwMode="auto">
          <a:xfrm rot="10800000">
            <a:off x="5486400" y="5105400"/>
            <a:ext cx="914400" cy="1588"/>
          </a:xfrm>
          <a:prstGeom prst="straightConnector1">
            <a:avLst/>
          </a:prstGeom>
          <a:solidFill>
            <a:schemeClr val="accent1"/>
          </a:solidFill>
          <a:ln w="28575" cap="flat" cmpd="sng" algn="ctr">
            <a:solidFill>
              <a:srgbClr val="FF0000"/>
            </a:solidFill>
            <a:prstDash val="solid"/>
            <a:round/>
            <a:headEnd type="none" w="med" len="med"/>
            <a:tailEnd type="arrow" w="med" len="med"/>
          </a:ln>
          <a:effectLst/>
        </p:spPr>
      </p:cxnSp>
      <p:sp>
        <p:nvSpPr>
          <p:cNvPr id="24" name="Rectangle 23"/>
          <p:cNvSpPr>
            <a:spLocks noChangeArrowheads="1"/>
          </p:cNvSpPr>
          <p:nvPr/>
        </p:nvSpPr>
        <p:spPr bwMode="auto">
          <a:xfrm>
            <a:off x="5943600" y="228600"/>
            <a:ext cx="3200400" cy="1569660"/>
          </a:xfrm>
          <a:prstGeom prst="rect">
            <a:avLst/>
          </a:prstGeom>
          <a:noFill/>
          <a:ln w="9525">
            <a:noFill/>
            <a:miter lim="800000"/>
            <a:headEnd/>
            <a:tailEnd/>
          </a:ln>
        </p:spPr>
        <p:txBody>
          <a:bodyPr wrap="square">
            <a:prstTxWarp prst="textNoShape">
              <a:avLst/>
            </a:prstTxWarp>
            <a:spAutoFit/>
          </a:bodyPr>
          <a:lstStyle/>
          <a:p>
            <a:r>
              <a:rPr lang="en-US" sz="3200" dirty="0" smtClean="0">
                <a:solidFill>
                  <a:schemeClr val="accent4">
                    <a:lumMod val="10000"/>
                  </a:schemeClr>
                </a:solidFill>
              </a:rPr>
              <a:t>2. </a:t>
            </a:r>
            <a:r>
              <a:rPr lang="en-US" sz="3200" dirty="0" err="1" smtClean="0">
                <a:solidFill>
                  <a:schemeClr val="accent4">
                    <a:lumMod val="10000"/>
                  </a:schemeClr>
                </a:solidFill>
              </a:rPr>
              <a:t>Myofilaments</a:t>
            </a:r>
            <a:endParaRPr lang="en-US" sz="3200" dirty="0" smtClean="0">
              <a:solidFill>
                <a:schemeClr val="accent4">
                  <a:lumMod val="10000"/>
                </a:schemeClr>
              </a:solidFill>
            </a:endParaRPr>
          </a:p>
          <a:p>
            <a:r>
              <a:rPr lang="en-US" sz="3200" dirty="0" smtClean="0">
                <a:solidFill>
                  <a:schemeClr val="accent4">
                    <a:lumMod val="10000"/>
                  </a:schemeClr>
                </a:solidFill>
              </a:rPr>
              <a:t>Slide past each other</a:t>
            </a:r>
          </a:p>
        </p:txBody>
      </p:sp>
    </p:spTree>
    <p:extLst>
      <p:ext uri="{BB962C8B-B14F-4D97-AF65-F5344CB8AC3E}">
        <p14:creationId xmlns:p14="http://schemas.microsoft.com/office/powerpoint/2010/main" val="15417323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90600" y="0"/>
            <a:ext cx="6908800" cy="1143000"/>
          </a:xfrm>
        </p:spPr>
        <p:txBody>
          <a:bodyPr/>
          <a:lstStyle/>
          <a:p>
            <a:r>
              <a:rPr lang="en-US">
                <a:ea typeface="ＭＳ Ｐゴシック" pitchFamily="-111" charset="-128"/>
                <a:cs typeface="ＭＳ Ｐゴシック" pitchFamily="-111" charset="-128"/>
              </a:rPr>
              <a:t>How it works</a:t>
            </a:r>
          </a:p>
        </p:txBody>
      </p:sp>
      <p:sp>
        <p:nvSpPr>
          <p:cNvPr id="642051" name="Rectangle 3"/>
          <p:cNvSpPr>
            <a:spLocks noGrp="1" noChangeArrowheads="1"/>
          </p:cNvSpPr>
          <p:nvPr>
            <p:ph type="body" idx="1"/>
          </p:nvPr>
        </p:nvSpPr>
        <p:spPr>
          <a:xfrm>
            <a:off x="0" y="838200"/>
            <a:ext cx="4648200" cy="4648200"/>
          </a:xfrm>
        </p:spPr>
        <p:txBody>
          <a:bodyPr/>
          <a:lstStyle/>
          <a:p>
            <a:pPr>
              <a:lnSpc>
                <a:spcPct val="90000"/>
              </a:lnSpc>
              <a:buNone/>
            </a:pPr>
            <a:r>
              <a:rPr lang="en-US" sz="2400" dirty="0" smtClean="0">
                <a:solidFill>
                  <a:srgbClr val="FF0000"/>
                </a:solidFill>
                <a:ea typeface="ＭＳ Ｐゴシック" pitchFamily="-111" charset="-128"/>
                <a:cs typeface="ＭＳ Ｐゴシック" pitchFamily="-111" charset="-128"/>
              </a:rPr>
              <a:t>Myosin</a:t>
            </a:r>
            <a:r>
              <a:rPr lang="en-US" sz="2400" dirty="0" smtClean="0">
                <a:ea typeface="ＭＳ Ｐゴシック" pitchFamily="-111" charset="-128"/>
                <a:cs typeface="ＭＳ Ｐゴシック" pitchFamily="-111" charset="-128"/>
              </a:rPr>
              <a:t> </a:t>
            </a:r>
            <a:r>
              <a:rPr lang="en-US" sz="2400" dirty="0">
                <a:ea typeface="ＭＳ Ｐゴシック" pitchFamily="-111" charset="-128"/>
                <a:cs typeface="ＭＳ Ｐゴシック" pitchFamily="-111" charset="-128"/>
              </a:rPr>
              <a:t>provides the “motor”</a:t>
            </a:r>
          </a:p>
          <a:p>
            <a:pPr lvl="1">
              <a:lnSpc>
                <a:spcPct val="90000"/>
              </a:lnSpc>
            </a:pPr>
            <a:r>
              <a:rPr lang="en-US" sz="2000" dirty="0"/>
              <a:t>Shaped like a golf club</a:t>
            </a:r>
          </a:p>
          <a:p>
            <a:pPr lvl="1">
              <a:lnSpc>
                <a:spcPct val="90000"/>
              </a:lnSpc>
            </a:pPr>
            <a:r>
              <a:rPr lang="en-US" sz="2000" dirty="0"/>
              <a:t>“head” has a strong affinity for </a:t>
            </a:r>
            <a:r>
              <a:rPr lang="en-US" sz="2000" dirty="0" err="1"/>
              <a:t>actin</a:t>
            </a:r>
            <a:r>
              <a:rPr lang="en-US" sz="2000" dirty="0"/>
              <a:t> binding sites</a:t>
            </a:r>
          </a:p>
          <a:p>
            <a:pPr lvl="1">
              <a:lnSpc>
                <a:spcPct val="90000"/>
              </a:lnSpc>
            </a:pPr>
            <a:r>
              <a:rPr lang="en-US" sz="2000" dirty="0"/>
              <a:t>“head” also binds ATP</a:t>
            </a:r>
          </a:p>
          <a:p>
            <a:pPr lvl="1">
              <a:lnSpc>
                <a:spcPct val="90000"/>
              </a:lnSpc>
            </a:pPr>
            <a:r>
              <a:rPr lang="en-US" sz="2000" dirty="0"/>
              <a:t>“tail” flexes. </a:t>
            </a:r>
            <a:r>
              <a:rPr lang="en-US" sz="2000" dirty="0" smtClean="0"/>
              <a:t> </a:t>
            </a:r>
          </a:p>
          <a:p>
            <a:pPr>
              <a:lnSpc>
                <a:spcPct val="90000"/>
              </a:lnSpc>
              <a:buNone/>
            </a:pPr>
            <a:r>
              <a:rPr lang="en-US" sz="2400" dirty="0" err="1">
                <a:solidFill>
                  <a:srgbClr val="FF0000"/>
                </a:solidFill>
                <a:ea typeface="ＭＳ Ｐゴシック" pitchFamily="-111" charset="-128"/>
                <a:cs typeface="ＭＳ Ｐゴシック" pitchFamily="-111" charset="-128"/>
              </a:rPr>
              <a:t>Actin</a:t>
            </a:r>
            <a:r>
              <a:rPr lang="en-US" sz="2400" dirty="0">
                <a:ea typeface="ＭＳ Ｐゴシック" pitchFamily="-111" charset="-128"/>
                <a:cs typeface="ＭＳ Ｐゴシック" pitchFamily="-111" charset="-128"/>
              </a:rPr>
              <a:t> provides the rope that </a:t>
            </a:r>
            <a:r>
              <a:rPr lang="en-US" sz="2400" dirty="0" err="1">
                <a:ea typeface="ＭＳ Ｐゴシック" pitchFamily="-111" charset="-128"/>
                <a:cs typeface="ＭＳ Ｐゴシック" pitchFamily="-111" charset="-128"/>
              </a:rPr>
              <a:t>mysosin</a:t>
            </a:r>
            <a:r>
              <a:rPr lang="en-US" sz="2400" dirty="0">
                <a:ea typeface="ＭＳ Ｐゴシック" pitchFamily="-111" charset="-128"/>
                <a:cs typeface="ＭＳ Ｐゴシック" pitchFamily="-111" charset="-128"/>
              </a:rPr>
              <a:t> pulls against</a:t>
            </a:r>
          </a:p>
          <a:p>
            <a:pPr lvl="1">
              <a:lnSpc>
                <a:spcPct val="90000"/>
              </a:lnSpc>
            </a:pPr>
            <a:r>
              <a:rPr lang="en-US" sz="2000" dirty="0"/>
              <a:t>A twisted double strand of small globular proteins</a:t>
            </a:r>
          </a:p>
          <a:p>
            <a:pPr lvl="1">
              <a:lnSpc>
                <a:spcPct val="90000"/>
              </a:lnSpc>
            </a:pPr>
            <a:r>
              <a:rPr lang="en-US" sz="2000" dirty="0"/>
              <a:t>Binding sites are covered up by </a:t>
            </a:r>
            <a:r>
              <a:rPr lang="en-US" sz="2000" dirty="0" err="1" smtClean="0">
                <a:solidFill>
                  <a:srgbClr val="FF0000"/>
                </a:solidFill>
              </a:rPr>
              <a:t>tropomyosin</a:t>
            </a:r>
            <a:endParaRPr lang="en-US" sz="2000" dirty="0" smtClean="0">
              <a:solidFill>
                <a:srgbClr val="FF0000"/>
              </a:solidFill>
            </a:endParaRPr>
          </a:p>
          <a:p>
            <a:pPr lvl="1">
              <a:lnSpc>
                <a:spcPct val="90000"/>
              </a:lnSpc>
            </a:pPr>
            <a:endParaRPr lang="en-US" sz="2000" dirty="0" smtClean="0"/>
          </a:p>
          <a:p>
            <a:pPr lvl="1">
              <a:lnSpc>
                <a:spcPct val="90000"/>
              </a:lnSpc>
            </a:pPr>
            <a:endParaRPr lang="en-US" sz="2000" dirty="0"/>
          </a:p>
          <a:p>
            <a:pPr>
              <a:lnSpc>
                <a:spcPct val="90000"/>
              </a:lnSpc>
            </a:pPr>
            <a:endParaRPr lang="en-US" sz="2400" dirty="0">
              <a:ea typeface="ＭＳ Ｐゴシック" pitchFamily="-111" charset="-128"/>
              <a:cs typeface="ＭＳ Ｐゴシック" pitchFamily="-111" charset="-128"/>
            </a:endParaRPr>
          </a:p>
          <a:p>
            <a:pPr>
              <a:lnSpc>
                <a:spcPct val="90000"/>
              </a:lnSpc>
            </a:pPr>
            <a:endParaRPr lang="en-US" sz="2400" dirty="0">
              <a:ea typeface="ＭＳ Ｐゴシック" pitchFamily="-111" charset="-128"/>
              <a:cs typeface="ＭＳ Ｐゴシック" pitchFamily="-111" charset="-128"/>
            </a:endParaRPr>
          </a:p>
          <a:p>
            <a:pPr>
              <a:lnSpc>
                <a:spcPct val="90000"/>
              </a:lnSpc>
            </a:pPr>
            <a:endParaRPr lang="en-US" sz="2400" dirty="0">
              <a:ea typeface="ＭＳ Ｐゴシック" pitchFamily="-111" charset="-128"/>
              <a:cs typeface="ＭＳ Ｐゴシック" pitchFamily="-111" charset="-128"/>
            </a:endParaRPr>
          </a:p>
        </p:txBody>
      </p:sp>
      <p:pic>
        <p:nvPicPr>
          <p:cNvPr id="4" name="Picture 4"/>
          <p:cNvPicPr>
            <a:picLocks noChangeAspect="1" noChangeArrowheads="1"/>
          </p:cNvPicPr>
          <p:nvPr/>
        </p:nvPicPr>
        <p:blipFill>
          <a:blip r:embed="rId2"/>
          <a:srcRect/>
          <a:stretch>
            <a:fillRect/>
          </a:stretch>
        </p:blipFill>
        <p:spPr bwMode="auto">
          <a:xfrm>
            <a:off x="4622800" y="838200"/>
            <a:ext cx="4521200" cy="2578100"/>
          </a:xfrm>
          <a:prstGeom prst="rect">
            <a:avLst/>
          </a:prstGeom>
          <a:noFill/>
          <a:ln w="9525">
            <a:noFill/>
            <a:miter lim="800000"/>
            <a:headEnd/>
            <a:tailEnd/>
          </a:ln>
        </p:spPr>
      </p:pic>
      <p:sp>
        <p:nvSpPr>
          <p:cNvPr id="5" name="TextBox 4"/>
          <p:cNvSpPr txBox="1"/>
          <p:nvPr/>
        </p:nvSpPr>
        <p:spPr>
          <a:xfrm>
            <a:off x="5105400" y="3886200"/>
            <a:ext cx="3747882" cy="830997"/>
          </a:xfrm>
          <a:prstGeom prst="rect">
            <a:avLst/>
          </a:prstGeom>
          <a:noFill/>
        </p:spPr>
        <p:txBody>
          <a:bodyPr wrap="square" rtlCol="0">
            <a:spAutoFit/>
          </a:bodyPr>
          <a:lstStyle/>
          <a:p>
            <a:r>
              <a:rPr lang="en-US" sz="2400" dirty="0" smtClean="0">
                <a:solidFill>
                  <a:schemeClr val="accent4">
                    <a:lumMod val="10000"/>
                  </a:schemeClr>
                </a:solidFill>
              </a:rPr>
              <a:t>But myosin needs access to rope…</a:t>
            </a:r>
            <a:endParaRPr lang="en-US" sz="2400" dirty="0">
              <a:solidFill>
                <a:schemeClr val="accent4">
                  <a:lumMod val="10000"/>
                </a:schemeClr>
              </a:solidFill>
            </a:endParaRPr>
          </a:p>
        </p:txBody>
      </p:sp>
      <p:sp>
        <p:nvSpPr>
          <p:cNvPr id="6" name="Rectangle 5"/>
          <p:cNvSpPr/>
          <p:nvPr/>
        </p:nvSpPr>
        <p:spPr>
          <a:xfrm>
            <a:off x="1371600" y="4953000"/>
            <a:ext cx="7315200" cy="1316258"/>
          </a:xfrm>
          <a:prstGeom prst="rect">
            <a:avLst/>
          </a:prstGeom>
        </p:spPr>
        <p:txBody>
          <a:bodyPr wrap="square">
            <a:spAutoFit/>
          </a:bodyPr>
          <a:lstStyle/>
          <a:p>
            <a:pPr>
              <a:lnSpc>
                <a:spcPct val="90000"/>
              </a:lnSpc>
              <a:buNone/>
            </a:pPr>
            <a:r>
              <a:rPr lang="en-US" sz="2400" dirty="0" err="1" smtClean="0">
                <a:solidFill>
                  <a:srgbClr val="161616"/>
                </a:solidFill>
                <a:ea typeface="ＭＳ Ｐゴシック" pitchFamily="-111" charset="-128"/>
                <a:cs typeface="ＭＳ Ｐゴシック" pitchFamily="-111" charset="-128"/>
              </a:rPr>
              <a:t>Troponin</a:t>
            </a:r>
            <a:r>
              <a:rPr lang="en-US" sz="2400" dirty="0" smtClean="0">
                <a:solidFill>
                  <a:srgbClr val="161616"/>
                </a:solidFill>
                <a:ea typeface="ＭＳ Ｐゴシック" pitchFamily="-111" charset="-128"/>
                <a:cs typeface="ＭＳ Ｐゴシック" pitchFamily="-111" charset="-128"/>
              </a:rPr>
              <a:t> is a calcium binding protein that regulates </a:t>
            </a:r>
            <a:r>
              <a:rPr lang="en-US" sz="2400" dirty="0" err="1" smtClean="0">
                <a:solidFill>
                  <a:srgbClr val="161616"/>
                </a:solidFill>
                <a:ea typeface="ＭＳ Ｐゴシック" pitchFamily="-111" charset="-128"/>
                <a:cs typeface="ＭＳ Ｐゴシック" pitchFamily="-111" charset="-128"/>
              </a:rPr>
              <a:t>tropomyosin</a:t>
            </a:r>
            <a:endParaRPr lang="en-US" sz="2400" dirty="0" smtClean="0">
              <a:solidFill>
                <a:srgbClr val="161616"/>
              </a:solidFill>
              <a:ea typeface="ＭＳ Ｐゴシック" pitchFamily="-111" charset="-128"/>
              <a:cs typeface="ＭＳ Ｐゴシック" pitchFamily="-111" charset="-128"/>
            </a:endParaRPr>
          </a:p>
          <a:p>
            <a:pPr lvl="1">
              <a:lnSpc>
                <a:spcPct val="90000"/>
              </a:lnSpc>
            </a:pPr>
            <a:r>
              <a:rPr lang="en-US" sz="2000" dirty="0" smtClean="0">
                <a:solidFill>
                  <a:srgbClr val="161616"/>
                </a:solidFill>
              </a:rPr>
              <a:t>Pushes </a:t>
            </a:r>
            <a:r>
              <a:rPr lang="en-US" sz="2000" dirty="0" err="1" smtClean="0">
                <a:solidFill>
                  <a:srgbClr val="161616"/>
                </a:solidFill>
              </a:rPr>
              <a:t>tropomyosin</a:t>
            </a:r>
            <a:r>
              <a:rPr lang="en-US" sz="2000" dirty="0" smtClean="0">
                <a:solidFill>
                  <a:srgbClr val="161616"/>
                </a:solidFill>
              </a:rPr>
              <a:t> out of the way when Ca++ binds</a:t>
            </a:r>
          </a:p>
          <a:p>
            <a:pPr lvl="1">
              <a:lnSpc>
                <a:spcPct val="90000"/>
              </a:lnSpc>
            </a:pPr>
            <a:r>
              <a:rPr lang="en-US" sz="2000" dirty="0" smtClean="0">
                <a:solidFill>
                  <a:srgbClr val="161616"/>
                </a:solidFill>
              </a:rPr>
              <a:t>Exposes binding sites on </a:t>
            </a:r>
            <a:r>
              <a:rPr lang="en-US" sz="2000" dirty="0" err="1" smtClean="0">
                <a:solidFill>
                  <a:srgbClr val="161616"/>
                </a:solidFill>
              </a:rPr>
              <a:t>Actin</a:t>
            </a:r>
            <a:endParaRPr lang="en-US" sz="2000" dirty="0">
              <a:solidFill>
                <a:srgbClr val="161616"/>
              </a:solidFill>
            </a:endParaRPr>
          </a:p>
        </p:txBody>
      </p:sp>
    </p:spTree>
    <p:extLst>
      <p:ext uri="{BB962C8B-B14F-4D97-AF65-F5344CB8AC3E}">
        <p14:creationId xmlns:p14="http://schemas.microsoft.com/office/powerpoint/2010/main" val="1593743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963452" y="1733662"/>
            <a:ext cx="6321057" cy="5124338"/>
          </a:xfrm>
          <a:prstGeom prst="rect">
            <a:avLst/>
          </a:prstGeom>
          <a:noFill/>
          <a:ln>
            <a:noFill/>
          </a:ln>
        </p:spPr>
      </p:pic>
      <p:pic>
        <p:nvPicPr>
          <p:cNvPr id="5" name="Picture 4"/>
          <p:cNvPicPr>
            <a:picLocks noChangeAspect="1"/>
          </p:cNvPicPr>
          <p:nvPr/>
        </p:nvPicPr>
        <p:blipFill>
          <a:blip r:embed="rId3"/>
          <a:stretch>
            <a:fillRect/>
          </a:stretch>
        </p:blipFill>
        <p:spPr>
          <a:xfrm>
            <a:off x="0" y="-110366"/>
            <a:ext cx="4292600" cy="2819400"/>
          </a:xfrm>
          <a:prstGeom prst="rect">
            <a:avLst/>
          </a:prstGeom>
        </p:spPr>
      </p:pic>
    </p:spTree>
    <p:extLst>
      <p:ext uri="{BB962C8B-B14F-4D97-AF65-F5344CB8AC3E}">
        <p14:creationId xmlns:p14="http://schemas.microsoft.com/office/powerpoint/2010/main" val="220446780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Detoxification </a:t>
            </a:r>
            <a:r>
              <a:rPr lang="en-US" dirty="0" smtClean="0"/>
              <a:t>of </a:t>
            </a:r>
            <a:r>
              <a:rPr lang="en-US" dirty="0" smtClean="0"/>
              <a:t>Xenobiotics</a:t>
            </a:r>
            <a:endParaRPr lang="en-US" dirty="0"/>
          </a:p>
        </p:txBody>
      </p:sp>
      <p:sp>
        <p:nvSpPr>
          <p:cNvPr id="8" name="TextBox 7"/>
          <p:cNvSpPr txBox="1"/>
          <p:nvPr/>
        </p:nvSpPr>
        <p:spPr>
          <a:xfrm>
            <a:off x="6607277" y="6340439"/>
            <a:ext cx="2079523" cy="338554"/>
          </a:xfrm>
          <a:prstGeom prst="rect">
            <a:avLst/>
          </a:prstGeom>
          <a:noFill/>
        </p:spPr>
        <p:txBody>
          <a:bodyPr wrap="square" rtlCol="0">
            <a:spAutoFit/>
          </a:bodyPr>
          <a:lstStyle/>
          <a:p>
            <a:pPr algn="r"/>
            <a:r>
              <a:rPr lang="en-US" sz="1600" dirty="0" err="1" smtClean="0"/>
              <a:t>McArther</a:t>
            </a:r>
            <a:r>
              <a:rPr lang="en-US" sz="1600" dirty="0" smtClean="0"/>
              <a:t> 1991</a:t>
            </a:r>
            <a:endParaRPr lang="en-US" sz="16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8" y="1594619"/>
            <a:ext cx="4238625"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0385" y="1594619"/>
            <a:ext cx="2181839" cy="1978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285999" y="3491677"/>
            <a:ext cx="678426" cy="364999"/>
          </a:xfrm>
          <a:prstGeom prst="rect">
            <a:avLst/>
          </a:prstGeom>
          <a:noFill/>
          <a:ln w="571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2271251" y="1594619"/>
            <a:ext cx="3769134" cy="1897058"/>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2271251" y="3572820"/>
            <a:ext cx="3769134" cy="283856"/>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161935" y="3856676"/>
            <a:ext cx="3524865" cy="2246769"/>
          </a:xfrm>
          <a:prstGeom prst="rect">
            <a:avLst/>
          </a:prstGeom>
          <a:noFill/>
        </p:spPr>
        <p:txBody>
          <a:bodyPr wrap="square" rtlCol="0">
            <a:spAutoFit/>
          </a:bodyPr>
          <a:lstStyle/>
          <a:p>
            <a:r>
              <a:rPr lang="en-US" sz="2000" b="1" dirty="0" smtClean="0"/>
              <a:t>Phase I</a:t>
            </a:r>
            <a:r>
              <a:rPr lang="en-US" sz="2000" dirty="0" smtClean="0"/>
              <a:t>: addition of functional groups to xenobiotic.</a:t>
            </a:r>
          </a:p>
          <a:p>
            <a:pPr marL="285750" indent="-285750">
              <a:buFont typeface="Arial" panose="020B0604020202020204" pitchFamily="34" charset="0"/>
              <a:buChar char="•"/>
            </a:pPr>
            <a:r>
              <a:rPr lang="en-US" sz="2000" dirty="0" smtClean="0"/>
              <a:t>Cytochrome P450</a:t>
            </a:r>
          </a:p>
          <a:p>
            <a:endParaRPr lang="en-US" sz="2000" dirty="0" smtClean="0"/>
          </a:p>
          <a:p>
            <a:r>
              <a:rPr lang="en-US" sz="2000" b="1" dirty="0" smtClean="0"/>
              <a:t>Phase II</a:t>
            </a:r>
            <a:r>
              <a:rPr lang="en-US" sz="2000" dirty="0" smtClean="0"/>
              <a:t>: conjugation to carrier molecule for excretion.</a:t>
            </a:r>
          </a:p>
          <a:p>
            <a:pPr marL="285750" indent="-285750">
              <a:buFont typeface="Arial" panose="020B0604020202020204" pitchFamily="34" charset="0"/>
              <a:buChar char="•"/>
            </a:pPr>
            <a:r>
              <a:rPr lang="en-US" sz="2000" dirty="0" smtClean="0"/>
              <a:t>UDP-</a:t>
            </a:r>
            <a:r>
              <a:rPr lang="en-US" sz="2000" dirty="0" err="1" smtClean="0"/>
              <a:t>Glucuronyltransferase</a:t>
            </a:r>
            <a:endParaRPr lang="en-US" sz="2000" dirty="0"/>
          </a:p>
        </p:txBody>
      </p:sp>
    </p:spTree>
    <p:extLst>
      <p:ext uri="{BB962C8B-B14F-4D97-AF65-F5344CB8AC3E}">
        <p14:creationId xmlns:p14="http://schemas.microsoft.com/office/powerpoint/2010/main" val="268154916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457200" y="274638"/>
            <a:ext cx="4111707" cy="1143000"/>
          </a:xfrm>
        </p:spPr>
        <p:txBody>
          <a:bodyPr/>
          <a:lstStyle/>
          <a:p>
            <a:r>
              <a:rPr lang="en-US" dirty="0" smtClean="0">
                <a:latin typeface="Arial" charset="0"/>
              </a:rPr>
              <a:t>Role of spleen?</a:t>
            </a:r>
            <a:endParaRPr lang="en-US" dirty="0">
              <a:latin typeface="Arial" charset="0"/>
            </a:endParaRPr>
          </a:p>
        </p:txBody>
      </p:sp>
      <p:sp>
        <p:nvSpPr>
          <p:cNvPr id="29698" name="Content Placeholder 2"/>
          <p:cNvSpPr>
            <a:spLocks noGrp="1"/>
          </p:cNvSpPr>
          <p:nvPr>
            <p:ph idx="1"/>
          </p:nvPr>
        </p:nvSpPr>
        <p:spPr>
          <a:xfrm>
            <a:off x="0" y="1874838"/>
            <a:ext cx="3276600" cy="4525962"/>
          </a:xfrm>
        </p:spPr>
        <p:txBody>
          <a:bodyPr/>
          <a:lstStyle/>
          <a:p>
            <a:r>
              <a:rPr lang="en-US" sz="2400">
                <a:latin typeface="Arial" charset="0"/>
              </a:rPr>
              <a:t>A = successive cold water face immersions</a:t>
            </a:r>
          </a:p>
          <a:p>
            <a:r>
              <a:rPr lang="en-US" sz="2400">
                <a:latin typeface="Arial" charset="0"/>
              </a:rPr>
              <a:t>See decrease in heart rate</a:t>
            </a:r>
          </a:p>
          <a:p>
            <a:r>
              <a:rPr lang="en-US" sz="2400">
                <a:latin typeface="Arial" charset="0"/>
              </a:rPr>
              <a:t>Greatest in trained divers</a:t>
            </a:r>
          </a:p>
          <a:p>
            <a:r>
              <a:rPr lang="en-US" sz="2400">
                <a:latin typeface="Arial" charset="0"/>
              </a:rPr>
              <a:t>Why are splenectomized persons least responsive?</a:t>
            </a:r>
          </a:p>
        </p:txBody>
      </p:sp>
      <p:pic>
        <p:nvPicPr>
          <p:cNvPr id="2969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250950"/>
            <a:ext cx="5486400" cy="560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Box 4"/>
          <p:cNvSpPr txBox="1">
            <a:spLocks noChangeArrowheads="1"/>
          </p:cNvSpPr>
          <p:nvPr/>
        </p:nvSpPr>
        <p:spPr bwMode="auto">
          <a:xfrm>
            <a:off x="5715000" y="2590800"/>
            <a:ext cx="9159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FFFF00"/>
                </a:solidFill>
                <a:latin typeface="Arial" charset="0"/>
                <a:ea typeface="ＭＳ Ｐゴシック" charset="0"/>
                <a:cs typeface="ＭＳ Ｐゴシック" charset="0"/>
              </a:defRPr>
            </a:lvl1pPr>
            <a:lvl2pPr marL="742950" indent="-285750" eaLnBrk="0" hangingPunct="0">
              <a:defRPr sz="2400">
                <a:solidFill>
                  <a:srgbClr val="FFFF00"/>
                </a:solidFill>
                <a:latin typeface="Arial" charset="0"/>
                <a:ea typeface="ＭＳ Ｐゴシック" charset="0"/>
              </a:defRPr>
            </a:lvl2pPr>
            <a:lvl3pPr marL="1143000" indent="-228600" eaLnBrk="0" hangingPunct="0">
              <a:defRPr sz="2400">
                <a:solidFill>
                  <a:srgbClr val="FFFF00"/>
                </a:solidFill>
                <a:latin typeface="Arial" charset="0"/>
                <a:ea typeface="ＭＳ Ｐゴシック" charset="0"/>
              </a:defRPr>
            </a:lvl3pPr>
            <a:lvl4pPr marL="1600200" indent="-228600" eaLnBrk="0" hangingPunct="0">
              <a:defRPr sz="2400">
                <a:solidFill>
                  <a:srgbClr val="FFFF00"/>
                </a:solidFill>
                <a:latin typeface="Arial" charset="0"/>
                <a:ea typeface="ＭＳ Ｐゴシック" charset="0"/>
              </a:defRPr>
            </a:lvl4pPr>
            <a:lvl5pPr marL="2057400" indent="-228600" eaLnBrk="0" hangingPunct="0">
              <a:defRPr sz="2400">
                <a:solidFill>
                  <a:srgbClr val="FFFF00"/>
                </a:solidFill>
                <a:latin typeface="Arial" charset="0"/>
                <a:ea typeface="ＭＳ Ｐゴシック" charset="0"/>
              </a:defRPr>
            </a:lvl5pPr>
            <a:lvl6pPr marL="2514600" indent="-228600" eaLnBrk="0" fontAlgn="base" hangingPunct="0">
              <a:spcBef>
                <a:spcPct val="0"/>
              </a:spcBef>
              <a:spcAft>
                <a:spcPct val="0"/>
              </a:spcAft>
              <a:defRPr sz="2400">
                <a:solidFill>
                  <a:srgbClr val="FFFF00"/>
                </a:solidFill>
                <a:latin typeface="Arial" charset="0"/>
                <a:ea typeface="ＭＳ Ｐゴシック" charset="0"/>
              </a:defRPr>
            </a:lvl6pPr>
            <a:lvl7pPr marL="2971800" indent="-228600" eaLnBrk="0" fontAlgn="base" hangingPunct="0">
              <a:spcBef>
                <a:spcPct val="0"/>
              </a:spcBef>
              <a:spcAft>
                <a:spcPct val="0"/>
              </a:spcAft>
              <a:defRPr sz="2400">
                <a:solidFill>
                  <a:srgbClr val="FFFF00"/>
                </a:solidFill>
                <a:latin typeface="Arial" charset="0"/>
                <a:ea typeface="ＭＳ Ｐゴシック" charset="0"/>
              </a:defRPr>
            </a:lvl7pPr>
            <a:lvl8pPr marL="3429000" indent="-228600" eaLnBrk="0" fontAlgn="base" hangingPunct="0">
              <a:spcBef>
                <a:spcPct val="0"/>
              </a:spcBef>
              <a:spcAft>
                <a:spcPct val="0"/>
              </a:spcAft>
              <a:defRPr sz="2400">
                <a:solidFill>
                  <a:srgbClr val="FFFF00"/>
                </a:solidFill>
                <a:latin typeface="Arial" charset="0"/>
                <a:ea typeface="ＭＳ Ｐゴシック" charset="0"/>
              </a:defRPr>
            </a:lvl8pPr>
            <a:lvl9pPr marL="3886200" indent="-228600" eaLnBrk="0" fontAlgn="base" hangingPunct="0">
              <a:spcBef>
                <a:spcPct val="0"/>
              </a:spcBef>
              <a:spcAft>
                <a:spcPct val="0"/>
              </a:spcAft>
              <a:defRPr sz="2400">
                <a:solidFill>
                  <a:srgbClr val="FFFF00"/>
                </a:solidFill>
                <a:latin typeface="Arial" charset="0"/>
                <a:ea typeface="ＭＳ Ｐゴシック" charset="0"/>
              </a:defRPr>
            </a:lvl9pPr>
          </a:lstStyle>
          <a:p>
            <a:pPr eaLnBrk="1" hangingPunct="1"/>
            <a:r>
              <a:rPr lang="ja-JP" altLang="en-US" sz="1800">
                <a:solidFill>
                  <a:srgbClr val="000000"/>
                </a:solidFill>
              </a:rPr>
              <a:t>“</a:t>
            </a:r>
            <a:r>
              <a:rPr lang="en-US" altLang="ja-JP" sz="1800">
                <a:solidFill>
                  <a:srgbClr val="000000"/>
                </a:solidFill>
              </a:rPr>
              <a:t>Dives</a:t>
            </a:r>
            <a:r>
              <a:rPr lang="ja-JP" altLang="en-US" sz="1800">
                <a:solidFill>
                  <a:srgbClr val="000000"/>
                </a:solidFill>
              </a:rPr>
              <a:t>”</a:t>
            </a:r>
            <a:endParaRPr lang="en-US" sz="1800">
              <a:solidFill>
                <a:srgbClr val="000000"/>
              </a:solidFill>
            </a:endParaRPr>
          </a:p>
        </p:txBody>
      </p:sp>
      <p:cxnSp>
        <p:nvCxnSpPr>
          <p:cNvPr id="29701" name="Straight Arrow Connector 6"/>
          <p:cNvCxnSpPr>
            <a:cxnSpLocks noChangeShapeType="1"/>
          </p:cNvCxnSpPr>
          <p:nvPr/>
        </p:nvCxnSpPr>
        <p:spPr bwMode="auto">
          <a:xfrm rot="5400000">
            <a:off x="5334000" y="3124200"/>
            <a:ext cx="381000" cy="2286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9702" name="Straight Arrow Connector 8"/>
          <p:cNvCxnSpPr>
            <a:cxnSpLocks noChangeShapeType="1"/>
          </p:cNvCxnSpPr>
          <p:nvPr/>
        </p:nvCxnSpPr>
        <p:spPr bwMode="auto">
          <a:xfrm rot="16200000" flipH="1">
            <a:off x="5943600" y="3352800"/>
            <a:ext cx="609600" cy="1524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9703" name="Straight Arrow Connector 10"/>
          <p:cNvCxnSpPr>
            <a:cxnSpLocks noChangeShapeType="1"/>
          </p:cNvCxnSpPr>
          <p:nvPr/>
        </p:nvCxnSpPr>
        <p:spPr bwMode="auto">
          <a:xfrm rot="5400000">
            <a:off x="5638800" y="3429000"/>
            <a:ext cx="609600" cy="1524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9704" name="Straight Arrow Connector 13"/>
          <p:cNvCxnSpPr>
            <a:cxnSpLocks noChangeShapeType="1"/>
          </p:cNvCxnSpPr>
          <p:nvPr/>
        </p:nvCxnSpPr>
        <p:spPr bwMode="auto">
          <a:xfrm rot="16200000" flipH="1">
            <a:off x="6362700" y="3162300"/>
            <a:ext cx="457200" cy="3810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9705" name="Straight Arrow Connector 15"/>
          <p:cNvCxnSpPr>
            <a:cxnSpLocks noChangeShapeType="1"/>
          </p:cNvCxnSpPr>
          <p:nvPr/>
        </p:nvCxnSpPr>
        <p:spPr bwMode="auto">
          <a:xfrm>
            <a:off x="6629400" y="2971800"/>
            <a:ext cx="609600" cy="53340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a:noFill/>
              </a14:hiddenFill>
            </a:ext>
          </a:extLst>
        </p:spPr>
      </p:cxnSp>
      <p:sp>
        <p:nvSpPr>
          <p:cNvPr id="29706" name="TextBox 18"/>
          <p:cNvSpPr txBox="1">
            <a:spLocks noChangeArrowheads="1"/>
          </p:cNvSpPr>
          <p:nvPr/>
        </p:nvSpPr>
        <p:spPr bwMode="auto">
          <a:xfrm>
            <a:off x="6934200" y="2057400"/>
            <a:ext cx="1158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FFFF00"/>
                </a:solidFill>
                <a:latin typeface="Arial" charset="0"/>
                <a:ea typeface="ＭＳ Ｐゴシック" charset="0"/>
                <a:cs typeface="ＭＳ Ｐゴシック" charset="0"/>
              </a:defRPr>
            </a:lvl1pPr>
            <a:lvl2pPr marL="742950" indent="-285750" eaLnBrk="0" hangingPunct="0">
              <a:defRPr sz="2400">
                <a:solidFill>
                  <a:srgbClr val="FFFF00"/>
                </a:solidFill>
                <a:latin typeface="Arial" charset="0"/>
                <a:ea typeface="ＭＳ Ｐゴシック" charset="0"/>
              </a:defRPr>
            </a:lvl2pPr>
            <a:lvl3pPr marL="1143000" indent="-228600" eaLnBrk="0" hangingPunct="0">
              <a:defRPr sz="2400">
                <a:solidFill>
                  <a:srgbClr val="FFFF00"/>
                </a:solidFill>
                <a:latin typeface="Arial" charset="0"/>
                <a:ea typeface="ＭＳ Ｐゴシック" charset="0"/>
              </a:defRPr>
            </a:lvl3pPr>
            <a:lvl4pPr marL="1600200" indent="-228600" eaLnBrk="0" hangingPunct="0">
              <a:defRPr sz="2400">
                <a:solidFill>
                  <a:srgbClr val="FFFF00"/>
                </a:solidFill>
                <a:latin typeface="Arial" charset="0"/>
                <a:ea typeface="ＭＳ Ｐゴシック" charset="0"/>
              </a:defRPr>
            </a:lvl4pPr>
            <a:lvl5pPr marL="2057400" indent="-228600" eaLnBrk="0" hangingPunct="0">
              <a:defRPr sz="2400">
                <a:solidFill>
                  <a:srgbClr val="FFFF00"/>
                </a:solidFill>
                <a:latin typeface="Arial" charset="0"/>
                <a:ea typeface="ＭＳ Ｐゴシック" charset="0"/>
              </a:defRPr>
            </a:lvl5pPr>
            <a:lvl6pPr marL="2514600" indent="-228600" eaLnBrk="0" fontAlgn="base" hangingPunct="0">
              <a:spcBef>
                <a:spcPct val="0"/>
              </a:spcBef>
              <a:spcAft>
                <a:spcPct val="0"/>
              </a:spcAft>
              <a:defRPr sz="2400">
                <a:solidFill>
                  <a:srgbClr val="FFFF00"/>
                </a:solidFill>
                <a:latin typeface="Arial" charset="0"/>
                <a:ea typeface="ＭＳ Ｐゴシック" charset="0"/>
              </a:defRPr>
            </a:lvl6pPr>
            <a:lvl7pPr marL="2971800" indent="-228600" eaLnBrk="0" fontAlgn="base" hangingPunct="0">
              <a:spcBef>
                <a:spcPct val="0"/>
              </a:spcBef>
              <a:spcAft>
                <a:spcPct val="0"/>
              </a:spcAft>
              <a:defRPr sz="2400">
                <a:solidFill>
                  <a:srgbClr val="FFFF00"/>
                </a:solidFill>
                <a:latin typeface="Arial" charset="0"/>
                <a:ea typeface="ＭＳ Ｐゴシック" charset="0"/>
              </a:defRPr>
            </a:lvl7pPr>
            <a:lvl8pPr marL="3429000" indent="-228600" eaLnBrk="0" fontAlgn="base" hangingPunct="0">
              <a:spcBef>
                <a:spcPct val="0"/>
              </a:spcBef>
              <a:spcAft>
                <a:spcPct val="0"/>
              </a:spcAft>
              <a:defRPr sz="2400">
                <a:solidFill>
                  <a:srgbClr val="FFFF00"/>
                </a:solidFill>
                <a:latin typeface="Arial" charset="0"/>
                <a:ea typeface="ＭＳ Ｐゴシック" charset="0"/>
              </a:defRPr>
            </a:lvl8pPr>
            <a:lvl9pPr marL="3886200" indent="-228600" eaLnBrk="0" fontAlgn="base" hangingPunct="0">
              <a:spcBef>
                <a:spcPct val="0"/>
              </a:spcBef>
              <a:spcAft>
                <a:spcPct val="0"/>
              </a:spcAft>
              <a:defRPr sz="2400">
                <a:solidFill>
                  <a:srgbClr val="FFFF00"/>
                </a:solidFill>
                <a:latin typeface="Arial" charset="0"/>
                <a:ea typeface="ＭＳ Ｐゴシック" charset="0"/>
              </a:defRPr>
            </a:lvl9pPr>
          </a:lstStyle>
          <a:p>
            <a:pPr eaLnBrk="1" hangingPunct="1"/>
            <a:r>
              <a:rPr lang="en-US" sz="1800">
                <a:solidFill>
                  <a:srgbClr val="000000"/>
                </a:solidFill>
              </a:rPr>
              <a:t>Recovery</a:t>
            </a:r>
          </a:p>
        </p:txBody>
      </p:sp>
      <p:cxnSp>
        <p:nvCxnSpPr>
          <p:cNvPr id="29707" name="Straight Arrow Connector 19"/>
          <p:cNvCxnSpPr>
            <a:cxnSpLocks noChangeShapeType="1"/>
          </p:cNvCxnSpPr>
          <p:nvPr/>
        </p:nvCxnSpPr>
        <p:spPr bwMode="auto">
          <a:xfrm rot="5400000">
            <a:off x="6361907" y="3620294"/>
            <a:ext cx="2362200" cy="1587"/>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2" name="Rectangle 1"/>
          <p:cNvSpPr/>
          <p:nvPr/>
        </p:nvSpPr>
        <p:spPr>
          <a:xfrm>
            <a:off x="4494425" y="274638"/>
            <a:ext cx="4572000" cy="923330"/>
          </a:xfrm>
          <a:prstGeom prst="rect">
            <a:avLst/>
          </a:prstGeom>
        </p:spPr>
        <p:txBody>
          <a:bodyPr>
            <a:spAutoFit/>
          </a:bodyPr>
          <a:lstStyle/>
          <a:p>
            <a:r>
              <a:rPr lang="en-US" dirty="0">
                <a:latin typeface="Calibri" charset="0"/>
              </a:rPr>
              <a:t>spleen needed to release RBC that can deliver O2 while diving without fast delivery due to lowered heart rate.</a:t>
            </a:r>
            <a:endParaRPr lang="en-US" dirty="0"/>
          </a:p>
        </p:txBody>
      </p:sp>
    </p:spTree>
    <p:extLst>
      <p:ext uri="{BB962C8B-B14F-4D97-AF65-F5344CB8AC3E}">
        <p14:creationId xmlns:p14="http://schemas.microsoft.com/office/powerpoint/2010/main" val="28509149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defRPr/>
            </a:pPr>
            <a:r>
              <a:rPr lang="en-US" sz="4000">
                <a:latin typeface="Arial" charset="0"/>
                <a:ea typeface="ＭＳ Ｐゴシック" charset="0"/>
                <a:cs typeface="ＭＳ Ｐゴシック" charset="0"/>
              </a:rPr>
              <a:t>Understanding oxygen uptake and delivery using equations</a:t>
            </a:r>
          </a:p>
        </p:txBody>
      </p:sp>
      <p:sp>
        <p:nvSpPr>
          <p:cNvPr id="29698" name="Content Placeholder 4"/>
          <p:cNvSpPr>
            <a:spLocks noGrp="1"/>
          </p:cNvSpPr>
          <p:nvPr>
            <p:ph idx="1"/>
          </p:nvPr>
        </p:nvSpPr>
        <p:spPr>
          <a:xfrm>
            <a:off x="152400" y="1524000"/>
            <a:ext cx="8229600" cy="4525963"/>
          </a:xfrm>
        </p:spPr>
        <p:txBody>
          <a:bodyPr>
            <a:normAutofit fontScale="92500" lnSpcReduction="20000"/>
          </a:bodyPr>
          <a:lstStyle/>
          <a:p>
            <a:pPr>
              <a:buFontTx/>
              <a:buNone/>
            </a:pPr>
            <a:r>
              <a:rPr lang="en-US">
                <a:latin typeface="Arial" charset="0"/>
                <a:ea typeface="ＭＳ Ｐゴシック" charset="0"/>
                <a:cs typeface="ＭＳ Ｐゴシック" charset="0"/>
              </a:rPr>
              <a:t>1. Fick</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law</a:t>
            </a:r>
          </a:p>
          <a:p>
            <a:pPr>
              <a:buFontTx/>
              <a:buNone/>
            </a:pPr>
            <a:r>
              <a:rPr lang="en-US" sz="1600" i="1">
                <a:latin typeface="Arial" charset="0"/>
                <a:ea typeface="ＭＳ Ｐゴシック" charset="0"/>
                <a:cs typeface="ＭＳ Ｐゴシック" charset="0"/>
              </a:rPr>
              <a:t>R = Rate of diffusion </a:t>
            </a:r>
            <a:endParaRPr lang="en-US" sz="1600">
              <a:latin typeface="Arial" charset="0"/>
              <a:ea typeface="ＭＳ Ｐゴシック" charset="0"/>
              <a:cs typeface="ＭＳ Ｐゴシック" charset="0"/>
            </a:endParaRPr>
          </a:p>
          <a:p>
            <a:pPr>
              <a:buFontTx/>
              <a:buNone/>
            </a:pPr>
            <a:r>
              <a:rPr lang="en-US" sz="1600" i="1">
                <a:latin typeface="Lucida Grande" charset="0"/>
                <a:ea typeface="ＭＳ Ｐゴシック" charset="0"/>
                <a:cs typeface="Lucida Grande" charset="0"/>
              </a:rPr>
              <a:t>Δ</a:t>
            </a:r>
            <a:r>
              <a:rPr lang="en-US" sz="1600" i="1">
                <a:latin typeface="Arial" charset="0"/>
                <a:ea typeface="ＭＳ Ｐゴシック" charset="0"/>
                <a:cs typeface="ＭＳ Ｐゴシック" charset="0"/>
              </a:rPr>
              <a:t>p = Pressure or concentration difference between two sides</a:t>
            </a:r>
            <a:endParaRPr lang="en-US" sz="1600">
              <a:latin typeface="Arial" charset="0"/>
              <a:ea typeface="ＭＳ Ｐゴシック" charset="0"/>
              <a:cs typeface="ＭＳ Ｐゴシック" charset="0"/>
            </a:endParaRPr>
          </a:p>
          <a:p>
            <a:pPr>
              <a:buFontTx/>
              <a:buNone/>
            </a:pPr>
            <a:r>
              <a:rPr lang="en-US" sz="1600" i="1">
                <a:latin typeface="Arial" charset="0"/>
                <a:ea typeface="ＭＳ Ｐゴシック" charset="0"/>
                <a:cs typeface="ＭＳ Ｐゴシック" charset="0"/>
              </a:rPr>
              <a:t>SA = Area over which diffusion takes places</a:t>
            </a:r>
            <a:endParaRPr lang="en-US" sz="1600">
              <a:latin typeface="Arial" charset="0"/>
              <a:ea typeface="ＭＳ Ｐゴシック" charset="0"/>
              <a:cs typeface="ＭＳ Ｐゴシック" charset="0"/>
            </a:endParaRPr>
          </a:p>
          <a:p>
            <a:pPr>
              <a:buFontTx/>
              <a:buNone/>
            </a:pPr>
            <a:r>
              <a:rPr lang="en-US" sz="1600" i="1">
                <a:latin typeface="Arial" charset="0"/>
                <a:ea typeface="ＭＳ Ｐゴシック" charset="0"/>
                <a:cs typeface="ＭＳ Ｐゴシック" charset="0"/>
              </a:rPr>
              <a:t>D = Diffusion constant = permeability/molecular weight of particle</a:t>
            </a:r>
          </a:p>
          <a:p>
            <a:pPr>
              <a:buFontTx/>
              <a:buNone/>
            </a:pPr>
            <a:r>
              <a:rPr lang="en-US" sz="1600" i="1">
                <a:latin typeface="Arial" charset="0"/>
                <a:ea typeface="ＭＳ Ｐゴシック" charset="0"/>
                <a:cs typeface="ＭＳ Ｐゴシック" charset="0"/>
              </a:rPr>
              <a:t>X = Distance over which diffusion occurs </a:t>
            </a:r>
            <a:endParaRPr lang="en-US" sz="1600">
              <a:latin typeface="Arial" charset="0"/>
              <a:ea typeface="ＭＳ Ｐゴシック" charset="0"/>
              <a:cs typeface="ＭＳ Ｐゴシック" charset="0"/>
            </a:endParaRPr>
          </a:p>
          <a:p>
            <a:pPr>
              <a:buFontTx/>
              <a:buNone/>
            </a:pPr>
            <a:r>
              <a:rPr lang="en-US">
                <a:latin typeface="Arial" charset="0"/>
                <a:ea typeface="ＭＳ Ｐゴシック" charset="0"/>
                <a:cs typeface="ＭＳ Ｐゴシック" charset="0"/>
              </a:rPr>
              <a:t>2. Flow rate = </a:t>
            </a:r>
            <a:r>
              <a:rPr lang="en-US" b="1">
                <a:latin typeface="Arial" charset="0"/>
                <a:ea typeface="ＭＳ Ｐゴシック" charset="0"/>
                <a:cs typeface="ＭＳ Ｐゴシック" charset="0"/>
              </a:rPr>
              <a:t>ΔP/R</a:t>
            </a:r>
            <a:r>
              <a:rPr lang="en-US">
                <a:latin typeface="Arial" charset="0"/>
                <a:ea typeface="ＭＳ Ｐゴシック" charset="0"/>
                <a:cs typeface="ＭＳ Ｐゴシック" charset="0"/>
              </a:rPr>
              <a:t>, </a:t>
            </a:r>
          </a:p>
          <a:p>
            <a:pPr>
              <a:buFontTx/>
              <a:buNone/>
            </a:pPr>
            <a:r>
              <a:rPr lang="en-US" sz="1600">
                <a:latin typeface="Arial" charset="0"/>
                <a:ea typeface="ＭＳ Ｐゴシック" charset="0"/>
                <a:cs typeface="ＭＳ Ｐゴシック" charset="0"/>
              </a:rPr>
              <a:t>ΔP = change in pressure</a:t>
            </a:r>
          </a:p>
          <a:p>
            <a:pPr>
              <a:buFontTx/>
              <a:buNone/>
            </a:pPr>
            <a:r>
              <a:rPr lang="en-US" sz="1600">
                <a:latin typeface="Arial" charset="0"/>
                <a:ea typeface="ＭＳ Ｐゴシック" charset="0"/>
                <a:cs typeface="ＭＳ Ｐゴシック" charset="0"/>
              </a:rPr>
              <a:t>R = vascular resistance = 8ηl / πr</a:t>
            </a:r>
            <a:r>
              <a:rPr lang="en-US" sz="1600" baseline="30000">
                <a:latin typeface="Arial" charset="0"/>
                <a:ea typeface="ＭＳ Ｐゴシック" charset="0"/>
                <a:cs typeface="ＭＳ Ｐゴシック" charset="0"/>
              </a:rPr>
              <a:t>4</a:t>
            </a:r>
            <a:endParaRPr lang="en-US" sz="1600">
              <a:latin typeface="Arial" charset="0"/>
              <a:ea typeface="ＭＳ Ｐゴシック" charset="0"/>
              <a:cs typeface="ＭＳ Ｐゴシック" charset="0"/>
            </a:endParaRPr>
          </a:p>
          <a:p>
            <a:pPr>
              <a:buFontTx/>
              <a:buNone/>
            </a:pPr>
            <a:r>
              <a:rPr lang="en-US" sz="1600">
                <a:latin typeface="Arial" charset="0"/>
                <a:ea typeface="ＭＳ Ｐゴシック" charset="0"/>
                <a:cs typeface="ＭＳ Ｐゴシック" charset="0"/>
              </a:rPr>
              <a:t>η = viscosity of fluid</a:t>
            </a:r>
          </a:p>
          <a:p>
            <a:pPr>
              <a:buFontTx/>
              <a:buNone/>
            </a:pPr>
            <a:r>
              <a:rPr lang="en-US" sz="1600">
                <a:latin typeface="Arial" charset="0"/>
                <a:ea typeface="ＭＳ Ｐゴシック" charset="0"/>
                <a:cs typeface="ＭＳ Ｐゴシック" charset="0"/>
              </a:rPr>
              <a:t>l = length of </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tube</a:t>
            </a:r>
            <a:r>
              <a:rPr lang="ja-JP" altLang="en-US" sz="1600">
                <a:latin typeface="Arial" charset="0"/>
                <a:ea typeface="ＭＳ Ｐゴシック" charset="0"/>
                <a:cs typeface="ＭＳ Ｐゴシック" charset="0"/>
              </a:rPr>
              <a:t>”</a:t>
            </a:r>
            <a:endParaRPr lang="en-US" altLang="ja-JP" sz="1600">
              <a:latin typeface="Arial" charset="0"/>
              <a:ea typeface="ＭＳ Ｐゴシック" charset="0"/>
              <a:cs typeface="ＭＳ Ｐゴシック" charset="0"/>
            </a:endParaRPr>
          </a:p>
          <a:p>
            <a:pPr>
              <a:buFontTx/>
              <a:buNone/>
            </a:pPr>
            <a:r>
              <a:rPr lang="en-US" sz="1600">
                <a:latin typeface="Arial" charset="0"/>
                <a:ea typeface="ＭＳ Ｐゴシック" charset="0"/>
                <a:cs typeface="ＭＳ Ｐゴシック" charset="0"/>
              </a:rPr>
              <a:t>r = radius of </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tube</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 </a:t>
            </a:r>
          </a:p>
          <a:p>
            <a:pPr>
              <a:buFontTx/>
              <a:buNone/>
            </a:pPr>
            <a:r>
              <a:rPr lang="en-US">
                <a:latin typeface="Arial" charset="0"/>
                <a:ea typeface="ＭＳ Ｐゴシック" charset="0"/>
                <a:cs typeface="ＭＳ Ｐゴシック" charset="0"/>
              </a:rPr>
              <a:t>3. Rate of convective transport = C x F</a:t>
            </a:r>
          </a:p>
          <a:p>
            <a:pPr>
              <a:buFontTx/>
              <a:buNone/>
            </a:pPr>
            <a:r>
              <a:rPr lang="en-US" sz="1800">
                <a:latin typeface="Arial" charset="0"/>
                <a:ea typeface="ＭＳ Ｐゴシック" charset="0"/>
                <a:cs typeface="ＭＳ Ｐゴシック" charset="0"/>
              </a:rPr>
              <a:t>C = concentration of gas (or particle, heat)</a:t>
            </a:r>
          </a:p>
          <a:p>
            <a:pPr>
              <a:buFontTx/>
              <a:buNone/>
            </a:pPr>
            <a:r>
              <a:rPr lang="en-US" sz="1800">
                <a:latin typeface="Arial" charset="0"/>
                <a:ea typeface="ＭＳ Ｐゴシック" charset="0"/>
                <a:cs typeface="ＭＳ Ｐゴシック" charset="0"/>
              </a:rPr>
              <a:t>F = flow rate</a:t>
            </a:r>
          </a:p>
          <a:p>
            <a:pPr>
              <a:buFontTx/>
              <a:buNone/>
            </a:pPr>
            <a:endParaRPr lang="en-US" sz="1600">
              <a:latin typeface="Arial" charset="0"/>
              <a:ea typeface="ＭＳ Ｐゴシック" charset="0"/>
              <a:cs typeface="ＭＳ Ｐゴシック" charset="0"/>
            </a:endParaRPr>
          </a:p>
        </p:txBody>
      </p:sp>
      <p:pic>
        <p:nvPicPr>
          <p:cNvPr id="29699" name="O 6"/>
          <p:cNvPicPr>
            <a:picLocks noChangeArrowheads="1"/>
          </p:cNvPicPr>
          <p:nvPr/>
        </p:nvPicPr>
        <p:blipFill>
          <a:blip r:embed="rId2">
            <a:extLst>
              <a:ext uri="{28A0092B-C50C-407E-A947-70E740481C1C}">
                <a14:useLocalDpi xmlns:a14="http://schemas.microsoft.com/office/drawing/2010/main" val="0"/>
              </a:ext>
            </a:extLst>
          </a:blip>
          <a:srcRect l="-3424" t="-20151" r="-5913" b="-16792"/>
          <a:stretch>
            <a:fillRect/>
          </a:stretch>
        </p:blipFill>
        <p:spPr bwMode="auto">
          <a:xfrm>
            <a:off x="4495800" y="1447800"/>
            <a:ext cx="2667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a:spLocks noChangeArrowheads="1"/>
          </p:cNvSpPr>
          <p:nvPr/>
        </p:nvSpPr>
        <p:spPr bwMode="auto">
          <a:xfrm>
            <a:off x="5486400" y="5264944"/>
            <a:ext cx="2895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a:solidFill>
                  <a:srgbClr val="FF0000"/>
                </a:solidFill>
                <a:latin typeface="Calibri" charset="0"/>
              </a:rPr>
              <a:t>T,G,S:</a:t>
            </a:r>
          </a:p>
          <a:p>
            <a:pPr eaLnBrk="1" hangingPunct="1"/>
            <a:r>
              <a:rPr lang="en-US" dirty="0">
                <a:solidFill>
                  <a:srgbClr val="FF0000"/>
                </a:solidFill>
                <a:latin typeface="Calibri" charset="0"/>
              </a:rPr>
              <a:t>How do you maximize convective transport of O2?</a:t>
            </a:r>
          </a:p>
        </p:txBody>
      </p:sp>
      <p:sp>
        <p:nvSpPr>
          <p:cNvPr id="7" name="TextBox 6"/>
          <p:cNvSpPr txBox="1">
            <a:spLocks noChangeArrowheads="1"/>
          </p:cNvSpPr>
          <p:nvPr/>
        </p:nvSpPr>
        <p:spPr bwMode="auto">
          <a:xfrm>
            <a:off x="4724400" y="3092450"/>
            <a:ext cx="36576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dirty="0">
                <a:latin typeface="Calibri" charset="0"/>
              </a:rPr>
              <a:t>Increase pressure in system </a:t>
            </a:r>
          </a:p>
          <a:p>
            <a:pPr eaLnBrk="1" hangingPunct="1"/>
            <a:r>
              <a:rPr lang="en-US" sz="2000" dirty="0">
                <a:latin typeface="Calibri" charset="0"/>
              </a:rPr>
              <a:t>Decrease viscosity of fluid</a:t>
            </a:r>
          </a:p>
          <a:p>
            <a:pPr eaLnBrk="1" hangingPunct="1"/>
            <a:r>
              <a:rPr lang="en-US" sz="2000" dirty="0">
                <a:latin typeface="Calibri" charset="0"/>
              </a:rPr>
              <a:t>Decrease size (length)</a:t>
            </a:r>
          </a:p>
          <a:p>
            <a:pPr eaLnBrk="1" hangingPunct="1"/>
            <a:r>
              <a:rPr lang="en-US" sz="2000" dirty="0">
                <a:latin typeface="Calibri" charset="0"/>
              </a:rPr>
              <a:t>Increase lumen</a:t>
            </a:r>
          </a:p>
          <a:p>
            <a:pPr eaLnBrk="1" hangingPunct="1"/>
            <a:r>
              <a:rPr lang="en-US" sz="2000" dirty="0">
                <a:latin typeface="Calibri" charset="0"/>
              </a:rPr>
              <a:t>Increase concentration of O2</a:t>
            </a:r>
          </a:p>
        </p:txBody>
      </p:sp>
      <p:sp>
        <p:nvSpPr>
          <p:cNvPr id="2" name="Rectangle 1"/>
          <p:cNvSpPr>
            <a:spLocks noChangeArrowheads="1"/>
          </p:cNvSpPr>
          <p:nvPr/>
        </p:nvSpPr>
        <p:spPr bwMode="auto">
          <a:xfrm>
            <a:off x="4800600" y="3125440"/>
            <a:ext cx="914400" cy="381000"/>
          </a:xfrm>
          <a:prstGeom prst="rect">
            <a:avLst/>
          </a:prstGeom>
          <a:solidFill>
            <a:schemeClr val="accent1"/>
          </a:solidFill>
          <a:ln w="19050">
            <a:solidFill>
              <a:schemeClr val="tx1"/>
            </a:solidFill>
            <a:round/>
            <a:headEnd/>
            <a:tailEnd/>
          </a:ln>
        </p:spPr>
        <p:txBody>
          <a:bodyPr/>
          <a:lstStyle/>
          <a:p>
            <a:endParaRPr lang="en-US"/>
          </a:p>
        </p:txBody>
      </p:sp>
      <p:sp>
        <p:nvSpPr>
          <p:cNvPr id="8" name="Rectangle 7"/>
          <p:cNvSpPr>
            <a:spLocks noChangeArrowheads="1"/>
          </p:cNvSpPr>
          <p:nvPr/>
        </p:nvSpPr>
        <p:spPr bwMode="auto">
          <a:xfrm>
            <a:off x="4833588" y="3446735"/>
            <a:ext cx="914400" cy="381000"/>
          </a:xfrm>
          <a:prstGeom prst="rect">
            <a:avLst/>
          </a:prstGeom>
          <a:solidFill>
            <a:schemeClr val="accent1"/>
          </a:solidFill>
          <a:ln w="19050">
            <a:solidFill>
              <a:schemeClr val="tx1"/>
            </a:solidFill>
            <a:round/>
            <a:headEnd/>
            <a:tailEnd/>
          </a:ln>
        </p:spPr>
        <p:txBody>
          <a:bodyPr/>
          <a:lstStyle/>
          <a:p>
            <a:endParaRPr lang="en-US"/>
          </a:p>
        </p:txBody>
      </p:sp>
      <p:sp>
        <p:nvSpPr>
          <p:cNvPr id="9" name="Rectangle 8"/>
          <p:cNvSpPr>
            <a:spLocks noChangeArrowheads="1"/>
          </p:cNvSpPr>
          <p:nvPr/>
        </p:nvSpPr>
        <p:spPr bwMode="auto">
          <a:xfrm>
            <a:off x="4800600" y="3778250"/>
            <a:ext cx="990600" cy="304800"/>
          </a:xfrm>
          <a:prstGeom prst="rect">
            <a:avLst/>
          </a:prstGeom>
          <a:solidFill>
            <a:schemeClr val="accent1"/>
          </a:solidFill>
          <a:ln w="19050">
            <a:solidFill>
              <a:schemeClr val="tx1"/>
            </a:solidFill>
            <a:round/>
            <a:headEnd/>
            <a:tailEnd/>
          </a:ln>
        </p:spPr>
        <p:txBody>
          <a:bodyPr/>
          <a:lstStyle/>
          <a:p>
            <a:r>
              <a:rPr lang="en-US"/>
              <a:t> </a:t>
            </a:r>
          </a:p>
        </p:txBody>
      </p:sp>
      <p:sp>
        <p:nvSpPr>
          <p:cNvPr id="10" name="Rectangle 9"/>
          <p:cNvSpPr>
            <a:spLocks noChangeArrowheads="1"/>
          </p:cNvSpPr>
          <p:nvPr/>
        </p:nvSpPr>
        <p:spPr bwMode="auto">
          <a:xfrm>
            <a:off x="4724400" y="4083050"/>
            <a:ext cx="990600" cy="304800"/>
          </a:xfrm>
          <a:prstGeom prst="rect">
            <a:avLst/>
          </a:prstGeom>
          <a:solidFill>
            <a:schemeClr val="accent1"/>
          </a:solidFill>
          <a:ln w="19050">
            <a:solidFill>
              <a:schemeClr val="tx1"/>
            </a:solidFill>
            <a:round/>
            <a:headEnd/>
            <a:tailEnd/>
          </a:ln>
        </p:spPr>
        <p:txBody>
          <a:bodyPr/>
          <a:lstStyle/>
          <a:p>
            <a:r>
              <a:rPr lang="en-US"/>
              <a:t> </a:t>
            </a:r>
          </a:p>
        </p:txBody>
      </p:sp>
      <p:sp>
        <p:nvSpPr>
          <p:cNvPr id="11" name="Rectangle 10"/>
          <p:cNvSpPr>
            <a:spLocks noChangeArrowheads="1"/>
          </p:cNvSpPr>
          <p:nvPr/>
        </p:nvSpPr>
        <p:spPr bwMode="auto">
          <a:xfrm>
            <a:off x="4724400" y="4387850"/>
            <a:ext cx="990600" cy="304800"/>
          </a:xfrm>
          <a:prstGeom prst="rect">
            <a:avLst/>
          </a:prstGeom>
          <a:solidFill>
            <a:schemeClr val="accent1"/>
          </a:solidFill>
          <a:ln w="19050">
            <a:solidFill>
              <a:schemeClr val="tx1"/>
            </a:solidFill>
            <a:round/>
            <a:headEnd/>
            <a:tailEnd/>
          </a:ln>
        </p:spPr>
        <p:txBody>
          <a:bodyPr/>
          <a:lstStyle/>
          <a:p>
            <a:r>
              <a:rPr lang="en-US"/>
              <a:t> </a:t>
            </a:r>
          </a:p>
        </p:txBody>
      </p:sp>
    </p:spTree>
    <p:extLst>
      <p:ext uri="{BB962C8B-B14F-4D97-AF65-F5344CB8AC3E}">
        <p14:creationId xmlns:p14="http://schemas.microsoft.com/office/powerpoint/2010/main" val="25652977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P spid="8" grpId="0" animBg="1"/>
      <p:bldP spid="9"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457200" y="0"/>
            <a:ext cx="8229600" cy="1143000"/>
          </a:xfrm>
        </p:spPr>
        <p:txBody>
          <a:bodyPr/>
          <a:lstStyle/>
          <a:p>
            <a:pPr eaLnBrk="1" hangingPunct="1"/>
            <a:r>
              <a:rPr lang="en-US">
                <a:latin typeface="Arial" charset="0"/>
                <a:ea typeface="ＭＳ Ｐゴシック" charset="0"/>
                <a:cs typeface="ＭＳ Ｐゴシック" charset="0"/>
              </a:rPr>
              <a:t>Comparative circulation, </a:t>
            </a:r>
            <a:r>
              <a:rPr lang="en-US">
                <a:solidFill>
                  <a:srgbClr val="FF0000"/>
                </a:solidFill>
                <a:latin typeface="Arial" charset="0"/>
                <a:ea typeface="ＭＳ Ｐゴシック" charset="0"/>
                <a:cs typeface="ＭＳ Ｐゴシック" charset="0"/>
              </a:rPr>
              <a:t>T,G,S</a:t>
            </a:r>
          </a:p>
        </p:txBody>
      </p:sp>
      <p:sp>
        <p:nvSpPr>
          <p:cNvPr id="4915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1B10081-83E2-ED44-8532-4D0FCA596468}" type="slidenum">
              <a:rPr lang="en-US" sz="1400"/>
              <a:pPr eaLnBrk="1" hangingPunct="1"/>
              <a:t>38</a:t>
            </a:fld>
            <a:endParaRPr lang="en-US" sz="1400"/>
          </a:p>
        </p:txBody>
      </p:sp>
      <p:pic>
        <p:nvPicPr>
          <p:cNvPr id="4915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14400"/>
            <a:ext cx="7543800"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Box 5"/>
          <p:cNvSpPr txBox="1">
            <a:spLocks noChangeArrowheads="1"/>
          </p:cNvSpPr>
          <p:nvPr/>
        </p:nvSpPr>
        <p:spPr bwMode="auto">
          <a:xfrm>
            <a:off x="838200" y="3733800"/>
            <a:ext cx="25320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Fish – 2 chamber</a:t>
            </a:r>
          </a:p>
          <a:p>
            <a:pPr eaLnBrk="1" hangingPunct="1"/>
            <a:r>
              <a:rPr lang="en-US" sz="1800"/>
              <a:t>Single loop circulation</a:t>
            </a:r>
          </a:p>
          <a:p>
            <a:pPr eaLnBrk="1" hangingPunct="1"/>
            <a:r>
              <a:rPr lang="en-US" sz="1800"/>
              <a:t>Counter current design</a:t>
            </a:r>
          </a:p>
        </p:txBody>
      </p:sp>
      <p:sp>
        <p:nvSpPr>
          <p:cNvPr id="49157" name="TextBox 6"/>
          <p:cNvSpPr txBox="1">
            <a:spLocks noChangeArrowheads="1"/>
          </p:cNvSpPr>
          <p:nvPr/>
        </p:nvSpPr>
        <p:spPr bwMode="auto">
          <a:xfrm>
            <a:off x="5029200" y="3733800"/>
            <a:ext cx="3886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Amphibians, reptiles, birds, mammals – multi-chamber</a:t>
            </a:r>
          </a:p>
          <a:p>
            <a:pPr eaLnBrk="1" hangingPunct="1"/>
            <a:r>
              <a:rPr lang="en-US" sz="1800"/>
              <a:t>Double loop circulation</a:t>
            </a:r>
          </a:p>
        </p:txBody>
      </p:sp>
      <p:sp>
        <p:nvSpPr>
          <p:cNvPr id="49158" name="Text Box 14"/>
          <p:cNvSpPr txBox="1">
            <a:spLocks noChangeArrowheads="1"/>
          </p:cNvSpPr>
          <p:nvPr/>
        </p:nvSpPr>
        <p:spPr bwMode="auto">
          <a:xfrm>
            <a:off x="152400" y="4724400"/>
            <a:ext cx="845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b="1">
                <a:solidFill>
                  <a:srgbClr val="FF0000"/>
                </a:solidFill>
              </a:rPr>
              <a:t>Q:</a:t>
            </a:r>
            <a:r>
              <a:rPr lang="en-US" sz="2000" b="1"/>
              <a:t> What are the advantages of double loop circulation using Fick</a:t>
            </a:r>
            <a:r>
              <a:rPr lang="ja-JP" altLang="en-US" sz="2000" b="1"/>
              <a:t>’</a:t>
            </a:r>
            <a:r>
              <a:rPr lang="en-US" altLang="ja-JP" sz="2000" b="1"/>
              <a:t>s law and convective transport </a:t>
            </a:r>
            <a:endParaRPr lang="en-US" sz="2000" b="1"/>
          </a:p>
        </p:txBody>
      </p:sp>
      <p:sp>
        <p:nvSpPr>
          <p:cNvPr id="49159" name="Rectangle 7"/>
          <p:cNvSpPr>
            <a:spLocks noChangeArrowheads="1"/>
          </p:cNvSpPr>
          <p:nvPr/>
        </p:nvSpPr>
        <p:spPr bwMode="auto">
          <a:xfrm>
            <a:off x="6172200" y="6019800"/>
            <a:ext cx="2971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Rate of convective transport = C x F</a:t>
            </a:r>
          </a:p>
        </p:txBody>
      </p:sp>
      <p:pic>
        <p:nvPicPr>
          <p:cNvPr id="49160" name="O 6"/>
          <p:cNvPicPr>
            <a:picLocks noChangeArrowheads="1"/>
          </p:cNvPicPr>
          <p:nvPr/>
        </p:nvPicPr>
        <p:blipFill>
          <a:blip r:embed="rId3">
            <a:extLst>
              <a:ext uri="{28A0092B-C50C-407E-A947-70E740481C1C}">
                <a14:useLocalDpi xmlns:a14="http://schemas.microsoft.com/office/drawing/2010/main" val="0"/>
              </a:ext>
            </a:extLst>
          </a:blip>
          <a:srcRect l="-3424" t="-20151" r="-5913" b="-16792"/>
          <a:stretch>
            <a:fillRect/>
          </a:stretch>
        </p:blipFill>
        <p:spPr bwMode="auto">
          <a:xfrm>
            <a:off x="6172200" y="5029200"/>
            <a:ext cx="2667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a:spLocks noChangeArrowheads="1"/>
          </p:cNvSpPr>
          <p:nvPr/>
        </p:nvSpPr>
        <p:spPr bwMode="auto">
          <a:xfrm>
            <a:off x="533400" y="5410200"/>
            <a:ext cx="5181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buFontTx/>
              <a:buAutoNum type="arabicPeriod"/>
            </a:pPr>
            <a:r>
              <a:rPr lang="en-US"/>
              <a:t>Increase conc of O2 delivered since leave heart oxygenated (more red in figure)</a:t>
            </a:r>
          </a:p>
          <a:p>
            <a:pPr marL="342900" indent="-342900">
              <a:buFontTx/>
              <a:buAutoNum type="arabicPeriod"/>
            </a:pPr>
            <a:r>
              <a:rPr lang="en-US"/>
              <a:t>Lungs have high SA</a:t>
            </a:r>
          </a:p>
          <a:p>
            <a:pPr marL="342900" indent="-342900">
              <a:buFontTx/>
              <a:buAutoNum type="arabicPeriod"/>
            </a:pPr>
            <a:r>
              <a:rPr lang="en-US"/>
              <a:t>Higher pressure = higher flow</a:t>
            </a:r>
          </a:p>
        </p:txBody>
      </p:sp>
      <p:sp>
        <p:nvSpPr>
          <p:cNvPr id="49162" name="TextBox 10"/>
          <p:cNvSpPr txBox="1">
            <a:spLocks noChangeArrowheads="1"/>
          </p:cNvSpPr>
          <p:nvPr/>
        </p:nvSpPr>
        <p:spPr bwMode="auto">
          <a:xfrm>
            <a:off x="6781800" y="5100638"/>
            <a:ext cx="685800"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solidFill>
                  <a:srgbClr val="FF0000"/>
                </a:solidFill>
                <a:latin typeface="Lucida Grande" charset="0"/>
                <a:cs typeface="Lucida Grande" charset="0"/>
              </a:rPr>
              <a:t>Δ</a:t>
            </a:r>
            <a:r>
              <a:rPr lang="en-US">
                <a:solidFill>
                  <a:srgbClr val="FF0000"/>
                </a:solidFill>
                <a:cs typeface="Lucida Grande" charset="0"/>
              </a:rPr>
              <a:t>C</a:t>
            </a:r>
          </a:p>
        </p:txBody>
      </p:sp>
    </p:spTree>
    <p:extLst>
      <p:ext uri="{BB962C8B-B14F-4D97-AF65-F5344CB8AC3E}">
        <p14:creationId xmlns:p14="http://schemas.microsoft.com/office/powerpoint/2010/main" val="961028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457200" y="0"/>
            <a:ext cx="8229600" cy="1143000"/>
          </a:xfrm>
        </p:spPr>
        <p:txBody>
          <a:bodyPr/>
          <a:lstStyle/>
          <a:p>
            <a:pPr eaLnBrk="1" hangingPunct="1"/>
            <a:r>
              <a:rPr lang="en-US">
                <a:latin typeface="Arial" charset="0"/>
                <a:ea typeface="ＭＳ Ｐゴシック" charset="0"/>
                <a:cs typeface="ＭＳ Ｐゴシック" charset="0"/>
              </a:rPr>
              <a:t>Comparative circulation</a:t>
            </a:r>
            <a:endParaRPr lang="en-US">
              <a:solidFill>
                <a:srgbClr val="FF0000"/>
              </a:solidFill>
              <a:latin typeface="Arial" charset="0"/>
              <a:ea typeface="ＭＳ Ｐゴシック" charset="0"/>
              <a:cs typeface="ＭＳ Ｐゴシック" charset="0"/>
            </a:endParaRPr>
          </a:p>
        </p:txBody>
      </p:sp>
      <p:sp>
        <p:nvSpPr>
          <p:cNvPr id="5017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970C809-75C2-5C4F-B5BF-6A2A3631F153}" type="slidenum">
              <a:rPr lang="en-US" sz="1400"/>
              <a:pPr eaLnBrk="1" hangingPunct="1"/>
              <a:t>39</a:t>
            </a:fld>
            <a:endParaRPr lang="en-US" sz="1400"/>
          </a:p>
        </p:txBody>
      </p:sp>
      <p:pic>
        <p:nvPicPr>
          <p:cNvPr id="5017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14400"/>
            <a:ext cx="7543800"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Box 5"/>
          <p:cNvSpPr txBox="1">
            <a:spLocks noChangeArrowheads="1"/>
          </p:cNvSpPr>
          <p:nvPr/>
        </p:nvSpPr>
        <p:spPr bwMode="auto">
          <a:xfrm>
            <a:off x="838200" y="3733800"/>
            <a:ext cx="25320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Fish – 2 chamber</a:t>
            </a:r>
          </a:p>
          <a:p>
            <a:pPr eaLnBrk="1" hangingPunct="1"/>
            <a:r>
              <a:rPr lang="en-US" sz="1800"/>
              <a:t>Single loop circulation</a:t>
            </a:r>
          </a:p>
          <a:p>
            <a:pPr eaLnBrk="1" hangingPunct="1"/>
            <a:r>
              <a:rPr lang="en-US" sz="1800"/>
              <a:t>Counter current design</a:t>
            </a:r>
          </a:p>
        </p:txBody>
      </p:sp>
      <p:sp>
        <p:nvSpPr>
          <p:cNvPr id="50181" name="TextBox 6"/>
          <p:cNvSpPr txBox="1">
            <a:spLocks noChangeArrowheads="1"/>
          </p:cNvSpPr>
          <p:nvPr/>
        </p:nvSpPr>
        <p:spPr bwMode="auto">
          <a:xfrm>
            <a:off x="5029200" y="3733800"/>
            <a:ext cx="3886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Amphibians, reptiles, birds, mammals – multi-chamber</a:t>
            </a:r>
          </a:p>
          <a:p>
            <a:pPr eaLnBrk="1" hangingPunct="1"/>
            <a:r>
              <a:rPr lang="en-US" sz="1800"/>
              <a:t>Double loop circulation</a:t>
            </a:r>
          </a:p>
        </p:txBody>
      </p:sp>
      <p:sp>
        <p:nvSpPr>
          <p:cNvPr id="50182" name="Text Box 14"/>
          <p:cNvSpPr txBox="1">
            <a:spLocks noChangeArrowheads="1"/>
          </p:cNvSpPr>
          <p:nvPr/>
        </p:nvSpPr>
        <p:spPr bwMode="auto">
          <a:xfrm>
            <a:off x="304800" y="4876800"/>
            <a:ext cx="4953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b="1"/>
              <a:t>Why is it advantageous to have pressure (flow) from heart to lungs?</a:t>
            </a:r>
          </a:p>
        </p:txBody>
      </p:sp>
      <p:sp>
        <p:nvSpPr>
          <p:cNvPr id="50183" name="Rectangle 7"/>
          <p:cNvSpPr>
            <a:spLocks noChangeArrowheads="1"/>
          </p:cNvSpPr>
          <p:nvPr/>
        </p:nvSpPr>
        <p:spPr bwMode="auto">
          <a:xfrm>
            <a:off x="6172200" y="6019800"/>
            <a:ext cx="2971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Rate of convective transport = C x F</a:t>
            </a:r>
          </a:p>
        </p:txBody>
      </p:sp>
      <p:pic>
        <p:nvPicPr>
          <p:cNvPr id="50184" name="O 6"/>
          <p:cNvPicPr>
            <a:picLocks noChangeArrowheads="1"/>
          </p:cNvPicPr>
          <p:nvPr/>
        </p:nvPicPr>
        <p:blipFill>
          <a:blip r:embed="rId3">
            <a:extLst>
              <a:ext uri="{28A0092B-C50C-407E-A947-70E740481C1C}">
                <a14:useLocalDpi xmlns:a14="http://schemas.microsoft.com/office/drawing/2010/main" val="0"/>
              </a:ext>
            </a:extLst>
          </a:blip>
          <a:srcRect l="-3424" t="-20151" r="-5913" b="-16792"/>
          <a:stretch>
            <a:fillRect/>
          </a:stretch>
        </p:blipFill>
        <p:spPr bwMode="auto">
          <a:xfrm>
            <a:off x="6172200" y="5029200"/>
            <a:ext cx="2667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a:spLocks noChangeArrowheads="1"/>
          </p:cNvSpPr>
          <p:nvPr/>
        </p:nvSpPr>
        <p:spPr bwMode="auto">
          <a:xfrm>
            <a:off x="381000" y="5943600"/>
            <a:ext cx="518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r>
              <a:rPr lang="en-US"/>
              <a:t>Convective transport of O2 from lungs to blood</a:t>
            </a:r>
          </a:p>
        </p:txBody>
      </p:sp>
      <p:sp>
        <p:nvSpPr>
          <p:cNvPr id="50186" name="TextBox 10"/>
          <p:cNvSpPr txBox="1">
            <a:spLocks noChangeArrowheads="1"/>
          </p:cNvSpPr>
          <p:nvPr/>
        </p:nvSpPr>
        <p:spPr bwMode="auto">
          <a:xfrm>
            <a:off x="6781800" y="5100638"/>
            <a:ext cx="685800"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solidFill>
                  <a:srgbClr val="FF0000"/>
                </a:solidFill>
                <a:latin typeface="Lucida Grande" charset="0"/>
                <a:cs typeface="Lucida Grande" charset="0"/>
              </a:rPr>
              <a:t>Δ</a:t>
            </a:r>
            <a:r>
              <a:rPr lang="en-US">
                <a:solidFill>
                  <a:srgbClr val="FF0000"/>
                </a:solidFill>
                <a:cs typeface="Lucida Grande" charset="0"/>
              </a:rPr>
              <a:t>C</a:t>
            </a:r>
          </a:p>
        </p:txBody>
      </p:sp>
    </p:spTree>
    <p:extLst>
      <p:ext uri="{BB962C8B-B14F-4D97-AF65-F5344CB8AC3E}">
        <p14:creationId xmlns:p14="http://schemas.microsoft.com/office/powerpoint/2010/main" val="2597331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40387" y="685800"/>
            <a:ext cx="3606800" cy="5473700"/>
          </a:xfrm>
          <a:prstGeom prst="rect">
            <a:avLst/>
          </a:prstGeom>
        </p:spPr>
      </p:pic>
      <p:pic>
        <p:nvPicPr>
          <p:cNvPr id="4" name="Picture 3"/>
          <p:cNvPicPr>
            <a:picLocks noChangeAspect="1"/>
          </p:cNvPicPr>
          <p:nvPr/>
        </p:nvPicPr>
        <p:blipFill>
          <a:blip r:embed="rId3"/>
          <a:stretch>
            <a:fillRect/>
          </a:stretch>
        </p:blipFill>
        <p:spPr>
          <a:xfrm>
            <a:off x="5026305" y="787400"/>
            <a:ext cx="3517900" cy="5372100"/>
          </a:xfrm>
          <a:prstGeom prst="rect">
            <a:avLst/>
          </a:prstGeom>
        </p:spPr>
      </p:pic>
    </p:spTree>
    <p:extLst>
      <p:ext uri="{BB962C8B-B14F-4D97-AF65-F5344CB8AC3E}">
        <p14:creationId xmlns:p14="http://schemas.microsoft.com/office/powerpoint/2010/main" val="118110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3"/>
          <p:cNvSpPr>
            <a:spLocks noGrp="1"/>
          </p:cNvSpPr>
          <p:nvPr>
            <p:ph type="title"/>
          </p:nvPr>
        </p:nvSpPr>
        <p:spPr/>
        <p:txBody>
          <a:bodyPr/>
          <a:lstStyle/>
          <a:p>
            <a:r>
              <a:rPr lang="en-US" sz="4000">
                <a:latin typeface="Arial" charset="0"/>
                <a:ea typeface="ＭＳ Ｐゴシック" charset="0"/>
                <a:cs typeface="ＭＳ Ｐゴシック" charset="0"/>
              </a:rPr>
              <a:t>Pressure drives circulatory system</a:t>
            </a:r>
          </a:p>
        </p:txBody>
      </p:sp>
      <p:sp>
        <p:nvSpPr>
          <p:cNvPr id="53250" name="Content Placeholder 4"/>
          <p:cNvSpPr>
            <a:spLocks noGrp="1"/>
          </p:cNvSpPr>
          <p:nvPr>
            <p:ph idx="1"/>
          </p:nvPr>
        </p:nvSpPr>
        <p:spPr>
          <a:xfrm>
            <a:off x="381000" y="1524000"/>
            <a:ext cx="8229600" cy="4525963"/>
          </a:xfrm>
        </p:spPr>
        <p:txBody>
          <a:bodyPr/>
          <a:lstStyle/>
          <a:p>
            <a:pPr>
              <a:buFontTx/>
              <a:buNone/>
            </a:pPr>
            <a:r>
              <a:rPr lang="en-US">
                <a:latin typeface="Arial" charset="0"/>
                <a:ea typeface="ＭＳ Ｐゴシック" charset="0"/>
                <a:cs typeface="ＭＳ Ｐゴシック" charset="0"/>
              </a:rPr>
              <a:t>Flow rate = </a:t>
            </a:r>
            <a:r>
              <a:rPr lang="en-US" b="1">
                <a:latin typeface="Arial" charset="0"/>
                <a:ea typeface="ＭＳ Ｐゴシック" charset="0"/>
                <a:cs typeface="ＭＳ Ｐゴシック" charset="0"/>
              </a:rPr>
              <a:t>ΔP/R</a:t>
            </a:r>
            <a:r>
              <a:rPr lang="en-US">
                <a:latin typeface="Arial" charset="0"/>
                <a:ea typeface="ＭＳ Ｐゴシック" charset="0"/>
                <a:cs typeface="ＭＳ Ｐゴシック" charset="0"/>
              </a:rPr>
              <a:t>, </a:t>
            </a:r>
          </a:p>
          <a:p>
            <a:pPr>
              <a:buFontTx/>
              <a:buNone/>
            </a:pPr>
            <a:r>
              <a:rPr lang="en-US" sz="1600">
                <a:latin typeface="Arial" charset="0"/>
                <a:ea typeface="ＭＳ Ｐゴシック" charset="0"/>
                <a:cs typeface="ＭＳ Ｐゴシック" charset="0"/>
              </a:rPr>
              <a:t>ΔP = change in pressure between entrance and exit of </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tube</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 </a:t>
            </a:r>
          </a:p>
          <a:p>
            <a:pPr>
              <a:buFontTx/>
              <a:buNone/>
            </a:pPr>
            <a:r>
              <a:rPr lang="en-US" sz="1600">
                <a:latin typeface="Arial" charset="0"/>
                <a:ea typeface="ＭＳ Ｐゴシック" charset="0"/>
                <a:cs typeface="ＭＳ Ｐゴシック" charset="0"/>
              </a:rPr>
              <a:t>R = vascular resistance = 8ηl / πr</a:t>
            </a:r>
            <a:r>
              <a:rPr lang="en-US" sz="1600" baseline="30000">
                <a:latin typeface="Arial" charset="0"/>
                <a:ea typeface="ＭＳ Ｐゴシック" charset="0"/>
                <a:cs typeface="ＭＳ Ｐゴシック" charset="0"/>
              </a:rPr>
              <a:t>4</a:t>
            </a:r>
            <a:endParaRPr lang="en-US" sz="1600">
              <a:latin typeface="Arial" charset="0"/>
              <a:ea typeface="ＭＳ Ｐゴシック" charset="0"/>
              <a:cs typeface="ＭＳ Ｐゴシック" charset="0"/>
            </a:endParaRPr>
          </a:p>
          <a:p>
            <a:pPr>
              <a:buFontTx/>
              <a:buNone/>
            </a:pPr>
            <a:r>
              <a:rPr lang="en-US" sz="1600">
                <a:latin typeface="Arial" charset="0"/>
                <a:ea typeface="ＭＳ Ｐゴシック" charset="0"/>
                <a:cs typeface="ＭＳ Ｐゴシック" charset="0"/>
              </a:rPr>
              <a:t>η = viscosity of fluid</a:t>
            </a:r>
          </a:p>
          <a:p>
            <a:pPr>
              <a:buFontTx/>
              <a:buNone/>
            </a:pPr>
            <a:r>
              <a:rPr lang="en-US" sz="1600">
                <a:latin typeface="Arial" charset="0"/>
                <a:ea typeface="ＭＳ Ｐゴシック" charset="0"/>
                <a:cs typeface="ＭＳ Ｐゴシック" charset="0"/>
              </a:rPr>
              <a:t>l = length of </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tube</a:t>
            </a:r>
            <a:r>
              <a:rPr lang="ja-JP" altLang="en-US" sz="1600">
                <a:latin typeface="Arial" charset="0"/>
                <a:ea typeface="ＭＳ Ｐゴシック" charset="0"/>
                <a:cs typeface="ＭＳ Ｐゴシック" charset="0"/>
              </a:rPr>
              <a:t>”</a:t>
            </a:r>
            <a:endParaRPr lang="en-US" altLang="ja-JP" sz="1600">
              <a:latin typeface="Arial" charset="0"/>
              <a:ea typeface="ＭＳ Ｐゴシック" charset="0"/>
              <a:cs typeface="ＭＳ Ｐゴシック" charset="0"/>
            </a:endParaRPr>
          </a:p>
          <a:p>
            <a:pPr>
              <a:buFontTx/>
              <a:buNone/>
            </a:pPr>
            <a:r>
              <a:rPr lang="en-US" sz="1600">
                <a:latin typeface="Arial" charset="0"/>
                <a:ea typeface="ＭＳ Ｐゴシック" charset="0"/>
                <a:cs typeface="ＭＳ Ｐゴシック" charset="0"/>
              </a:rPr>
              <a:t>r = radius of </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tube</a:t>
            </a:r>
            <a:r>
              <a:rPr lang="ja-JP" altLang="en-US" sz="1600">
                <a:latin typeface="Arial" charset="0"/>
                <a:ea typeface="ＭＳ Ｐゴシック" charset="0"/>
                <a:cs typeface="ＭＳ Ｐゴシック" charset="0"/>
              </a:rPr>
              <a:t>”</a:t>
            </a:r>
            <a:r>
              <a:rPr lang="en-US" altLang="ja-JP" sz="1600">
                <a:latin typeface="Arial" charset="0"/>
                <a:ea typeface="ＭＳ Ｐゴシック" charset="0"/>
                <a:cs typeface="ＭＳ Ｐゴシック" charset="0"/>
              </a:rPr>
              <a:t> </a:t>
            </a:r>
          </a:p>
          <a:p>
            <a:pPr>
              <a:buFontTx/>
              <a:buNone/>
            </a:pPr>
            <a:endParaRPr lang="en-US" sz="1600">
              <a:latin typeface="Arial" charset="0"/>
              <a:ea typeface="ＭＳ Ｐゴシック" charset="0"/>
              <a:cs typeface="ＭＳ Ｐゴシック" charset="0"/>
            </a:endParaRPr>
          </a:p>
        </p:txBody>
      </p:sp>
      <p:pic>
        <p:nvPicPr>
          <p:cNvPr id="53251" name="Picture 4" descr="anphys2e-fig-24-09-0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2514600"/>
            <a:ext cx="537527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228600" y="3810000"/>
            <a:ext cx="373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atin typeface="Calibri" charset="0"/>
              </a:rPr>
              <a:t>If you want high flow rate, you need:</a:t>
            </a:r>
          </a:p>
          <a:p>
            <a:endParaRPr lang="en-US">
              <a:latin typeface="Calibri" charset="0"/>
            </a:endParaRPr>
          </a:p>
        </p:txBody>
      </p:sp>
      <p:sp>
        <p:nvSpPr>
          <p:cNvPr id="17" name="Rectangle 16"/>
          <p:cNvSpPr>
            <a:spLocks noChangeArrowheads="1"/>
          </p:cNvSpPr>
          <p:nvPr/>
        </p:nvSpPr>
        <p:spPr bwMode="auto">
          <a:xfrm>
            <a:off x="304800" y="4419600"/>
            <a:ext cx="373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atin typeface="Calibri" charset="0"/>
              </a:rPr>
              <a:t>High pressure and</a:t>
            </a:r>
          </a:p>
          <a:p>
            <a:r>
              <a:rPr lang="en-US">
                <a:latin typeface="Calibri" charset="0"/>
              </a:rPr>
              <a:t>Low resistance</a:t>
            </a:r>
          </a:p>
        </p:txBody>
      </p:sp>
      <p:sp>
        <p:nvSpPr>
          <p:cNvPr id="18" name="Rectangle 17"/>
          <p:cNvSpPr>
            <a:spLocks noChangeArrowheads="1"/>
          </p:cNvSpPr>
          <p:nvPr/>
        </p:nvSpPr>
        <p:spPr bwMode="auto">
          <a:xfrm>
            <a:off x="381000" y="5410200"/>
            <a:ext cx="373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atin typeface="Calibri" charset="0"/>
              </a:rPr>
              <a:t>Artery lumen size can influence resistance</a:t>
            </a:r>
          </a:p>
        </p:txBody>
      </p:sp>
    </p:spTree>
    <p:extLst>
      <p:ext uri="{BB962C8B-B14F-4D97-AF65-F5344CB8AC3E}">
        <p14:creationId xmlns:p14="http://schemas.microsoft.com/office/powerpoint/2010/main" val="31713120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FB2BCFB-EE32-3C4A-A528-451481346AEC}" type="slidenum">
              <a:rPr lang="en-US" sz="1400"/>
              <a:pPr eaLnBrk="1" hangingPunct="1"/>
              <a:t>41</a:t>
            </a:fld>
            <a:endParaRPr lang="en-US" sz="1400"/>
          </a:p>
        </p:txBody>
      </p:sp>
      <p:sp>
        <p:nvSpPr>
          <p:cNvPr id="59394" name="Rectangle 2"/>
          <p:cNvSpPr>
            <a:spLocks noGrp="1" noChangeArrowheads="1"/>
          </p:cNvSpPr>
          <p:nvPr>
            <p:ph type="title"/>
          </p:nvPr>
        </p:nvSpPr>
        <p:spPr>
          <a:xfrm>
            <a:off x="381000" y="274638"/>
            <a:ext cx="8382000" cy="1143000"/>
          </a:xfrm>
        </p:spPr>
        <p:txBody>
          <a:bodyPr/>
          <a:lstStyle/>
          <a:p>
            <a:pPr eaLnBrk="1" hangingPunct="1"/>
            <a:r>
              <a:rPr lang="en-US">
                <a:solidFill>
                  <a:srgbClr val="3F3FFF"/>
                </a:solidFill>
                <a:latin typeface="Arial" charset="0"/>
                <a:ea typeface="ＭＳ Ｐゴシック" charset="0"/>
                <a:cs typeface="ＭＳ Ｐゴシック" charset="0"/>
              </a:rPr>
              <a:t>Gas Exchange</a:t>
            </a:r>
          </a:p>
        </p:txBody>
      </p:sp>
      <p:sp>
        <p:nvSpPr>
          <p:cNvPr id="59395" name="Rectangle 3"/>
          <p:cNvSpPr>
            <a:spLocks noGrp="1" noChangeArrowheads="1"/>
          </p:cNvSpPr>
          <p:nvPr>
            <p:ph type="body" idx="1"/>
          </p:nvPr>
        </p:nvSpPr>
        <p:spPr>
          <a:xfrm>
            <a:off x="457200" y="1600200"/>
            <a:ext cx="8534400" cy="1143000"/>
          </a:xfrm>
        </p:spPr>
        <p:txBody>
          <a:bodyPr/>
          <a:lstStyle/>
          <a:p>
            <a:pPr eaLnBrk="1" hangingPunct="1">
              <a:buFontTx/>
              <a:buNone/>
            </a:pPr>
            <a:r>
              <a:rPr lang="en-US">
                <a:latin typeface="Arial" charset="0"/>
                <a:ea typeface="ＭＳ Ｐゴシック" charset="0"/>
                <a:cs typeface="ＭＳ Ｐゴシック" charset="0"/>
              </a:rPr>
              <a:t>The rate of diffusion between two regions is governed by </a:t>
            </a:r>
            <a:r>
              <a:rPr lang="en-US" b="1">
                <a:solidFill>
                  <a:srgbClr val="FF0000"/>
                </a:solidFill>
                <a:latin typeface="Arial" charset="0"/>
                <a:ea typeface="ＭＳ Ｐゴシック" charset="0"/>
                <a:cs typeface="ＭＳ Ｐゴシック" charset="0"/>
              </a:rPr>
              <a:t>Fick</a:t>
            </a:r>
            <a:r>
              <a:rPr lang="ja-JP" altLang="en-US" b="1">
                <a:solidFill>
                  <a:srgbClr val="FF0000"/>
                </a:solidFill>
                <a:latin typeface="Arial" charset="0"/>
                <a:ea typeface="ＭＳ Ｐゴシック" charset="0"/>
                <a:cs typeface="ＭＳ Ｐゴシック" charset="0"/>
              </a:rPr>
              <a:t>’</a:t>
            </a:r>
            <a:r>
              <a:rPr lang="en-US" altLang="ja-JP" b="1">
                <a:solidFill>
                  <a:srgbClr val="FF0000"/>
                </a:solidFill>
                <a:latin typeface="Arial" charset="0"/>
                <a:ea typeface="ＭＳ Ｐゴシック" charset="0"/>
                <a:cs typeface="ＭＳ Ｐゴシック" charset="0"/>
              </a:rPr>
              <a:t>s law of diffusion</a:t>
            </a:r>
            <a:endParaRPr lang="en-US">
              <a:latin typeface="Arial" charset="0"/>
              <a:ea typeface="ＭＳ Ｐゴシック" charset="0"/>
              <a:cs typeface="ＭＳ Ｐゴシック" charset="0"/>
            </a:endParaRPr>
          </a:p>
        </p:txBody>
      </p:sp>
      <p:grpSp>
        <p:nvGrpSpPr>
          <p:cNvPr id="59396" name="Group 9"/>
          <p:cNvGrpSpPr>
            <a:grpSpLocks/>
          </p:cNvGrpSpPr>
          <p:nvPr/>
        </p:nvGrpSpPr>
        <p:grpSpPr bwMode="auto">
          <a:xfrm>
            <a:off x="2057400" y="2667000"/>
            <a:ext cx="3217863" cy="1117600"/>
            <a:chOff x="1296" y="1680"/>
            <a:chExt cx="2027" cy="704"/>
          </a:xfrm>
        </p:grpSpPr>
        <p:sp>
          <p:nvSpPr>
            <p:cNvPr id="59398" name="Line 4"/>
            <p:cNvSpPr>
              <a:spLocks noChangeShapeType="1"/>
            </p:cNvSpPr>
            <p:nvPr/>
          </p:nvSpPr>
          <p:spPr bwMode="auto">
            <a:xfrm>
              <a:off x="1824" y="2064"/>
              <a:ext cx="13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9" name="Rectangle 5"/>
            <p:cNvSpPr>
              <a:spLocks noChangeArrowheads="1"/>
            </p:cNvSpPr>
            <p:nvPr/>
          </p:nvSpPr>
          <p:spPr bwMode="auto">
            <a:xfrm>
              <a:off x="1296" y="1872"/>
              <a:ext cx="576"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3200" i="1"/>
                <a:t>R</a:t>
              </a:r>
              <a:r>
                <a:rPr lang="en-US" sz="3200"/>
                <a:t> =</a:t>
              </a:r>
            </a:p>
          </p:txBody>
        </p:sp>
        <p:sp>
          <p:nvSpPr>
            <p:cNvPr id="59400" name="Text Box 6"/>
            <p:cNvSpPr txBox="1">
              <a:spLocks noChangeArrowheads="1"/>
            </p:cNvSpPr>
            <p:nvPr/>
          </p:nvSpPr>
          <p:spPr bwMode="auto">
            <a:xfrm>
              <a:off x="1824" y="1680"/>
              <a:ext cx="1499"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i="1">
                  <a:latin typeface="Symbol" charset="0"/>
                </a:rPr>
                <a:t>D</a:t>
              </a:r>
              <a:r>
                <a:rPr lang="en-US" sz="3200" i="1"/>
                <a:t>p * SA * D</a:t>
              </a:r>
            </a:p>
          </p:txBody>
        </p:sp>
        <p:sp>
          <p:nvSpPr>
            <p:cNvPr id="59401" name="Text Box 7"/>
            <p:cNvSpPr txBox="1">
              <a:spLocks noChangeArrowheads="1"/>
            </p:cNvSpPr>
            <p:nvPr/>
          </p:nvSpPr>
          <p:spPr bwMode="auto">
            <a:xfrm>
              <a:off x="2352" y="2016"/>
              <a:ext cx="246"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a:t>x</a:t>
              </a:r>
            </a:p>
          </p:txBody>
        </p:sp>
      </p:grpSp>
      <p:sp>
        <p:nvSpPr>
          <p:cNvPr id="288776" name="Rectangle 8"/>
          <p:cNvSpPr>
            <a:spLocks noChangeArrowheads="1"/>
          </p:cNvSpPr>
          <p:nvPr/>
        </p:nvSpPr>
        <p:spPr bwMode="auto">
          <a:xfrm>
            <a:off x="457200" y="3733800"/>
            <a:ext cx="8458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3200"/>
              <a:t>	</a:t>
            </a:r>
            <a:r>
              <a:rPr lang="en-US" sz="3200" i="1"/>
              <a:t>R</a:t>
            </a:r>
            <a:r>
              <a:rPr lang="en-US" sz="3200"/>
              <a:t> = Rate of diffusion </a:t>
            </a:r>
          </a:p>
          <a:p>
            <a:pPr marL="342900" indent="-342900">
              <a:spcBef>
                <a:spcPct val="20000"/>
              </a:spcBef>
            </a:pPr>
            <a:r>
              <a:rPr lang="en-US" sz="3200"/>
              <a:t>	</a:t>
            </a:r>
            <a:r>
              <a:rPr lang="en-US" sz="3200" i="1">
                <a:latin typeface="Symbol" charset="0"/>
              </a:rPr>
              <a:t>D</a:t>
            </a:r>
            <a:r>
              <a:rPr lang="en-US" sz="3200" i="1"/>
              <a:t>p = </a:t>
            </a:r>
            <a:r>
              <a:rPr lang="en-US" sz="3200"/>
              <a:t>Pressure difference between two sides</a:t>
            </a:r>
          </a:p>
          <a:p>
            <a:pPr marL="342900" indent="-342900">
              <a:spcBef>
                <a:spcPct val="20000"/>
              </a:spcBef>
            </a:pPr>
            <a:r>
              <a:rPr lang="en-US" sz="3200"/>
              <a:t>	S</a:t>
            </a:r>
            <a:r>
              <a:rPr lang="en-US" sz="3200" i="1"/>
              <a:t>A </a:t>
            </a:r>
            <a:r>
              <a:rPr lang="en-US" sz="3200"/>
              <a:t>= Area over which diffusion takes places</a:t>
            </a:r>
          </a:p>
          <a:p>
            <a:pPr marL="342900" indent="-342900">
              <a:spcBef>
                <a:spcPct val="20000"/>
              </a:spcBef>
            </a:pPr>
            <a:r>
              <a:rPr lang="en-US" sz="3200" i="1"/>
              <a:t>	D</a:t>
            </a:r>
            <a:r>
              <a:rPr lang="en-US" sz="3200"/>
              <a:t> = Diffusion constant</a:t>
            </a:r>
          </a:p>
          <a:p>
            <a:pPr marL="342900" indent="-342900">
              <a:spcBef>
                <a:spcPct val="20000"/>
              </a:spcBef>
            </a:pPr>
            <a:r>
              <a:rPr lang="en-US" sz="3200"/>
              <a:t>	</a:t>
            </a:r>
            <a:r>
              <a:rPr lang="en-US" sz="3200" i="1"/>
              <a:t>x</a:t>
            </a:r>
            <a:r>
              <a:rPr lang="en-US" sz="3200"/>
              <a:t> = Distance over which diffusion occurs </a:t>
            </a:r>
          </a:p>
        </p:txBody>
      </p:sp>
    </p:spTree>
    <p:extLst>
      <p:ext uri="{BB962C8B-B14F-4D97-AF65-F5344CB8AC3E}">
        <p14:creationId xmlns:p14="http://schemas.microsoft.com/office/powerpoint/2010/main" val="296011379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87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79F46C2-BD81-5646-A3E3-79073E573669}" type="slidenum">
              <a:rPr lang="en-US" sz="1400"/>
              <a:pPr eaLnBrk="1" hangingPunct="1"/>
              <a:t>42</a:t>
            </a:fld>
            <a:endParaRPr lang="en-US" sz="1400"/>
          </a:p>
        </p:txBody>
      </p:sp>
      <p:sp>
        <p:nvSpPr>
          <p:cNvPr id="60418" name="Rectangle 3"/>
          <p:cNvSpPr>
            <a:spLocks noGrp="1" noChangeArrowheads="1"/>
          </p:cNvSpPr>
          <p:nvPr>
            <p:ph type="body" idx="4294967295"/>
          </p:nvPr>
        </p:nvSpPr>
        <p:spPr>
          <a:xfrm>
            <a:off x="609600" y="1600200"/>
            <a:ext cx="8534400" cy="1143000"/>
          </a:xfrm>
        </p:spPr>
        <p:txBody>
          <a:bodyPr>
            <a:normAutofit lnSpcReduction="10000"/>
          </a:bodyPr>
          <a:lstStyle/>
          <a:p>
            <a:pPr eaLnBrk="1" hangingPunct="1">
              <a:buFontTx/>
              <a:buNone/>
            </a:pPr>
            <a:r>
              <a:rPr lang="en-US">
                <a:latin typeface="Arial" charset="0"/>
                <a:ea typeface="ＭＳ Ｐゴシック" charset="0"/>
                <a:cs typeface="ＭＳ Ｐゴシック" charset="0"/>
              </a:rPr>
              <a:t>GOAL: maximize Rate of Diffusion</a:t>
            </a:r>
          </a:p>
          <a:p>
            <a:pPr eaLnBrk="1" hangingPunct="1">
              <a:buFontTx/>
              <a:buNone/>
            </a:pPr>
            <a:r>
              <a:rPr lang="en-US">
                <a:latin typeface="Arial" charset="0"/>
                <a:ea typeface="ＭＳ Ｐゴシック" charset="0"/>
                <a:cs typeface="ＭＳ Ｐゴシック" charset="0"/>
              </a:rPr>
              <a:t>How can rate of diffusion be increased?</a:t>
            </a:r>
          </a:p>
        </p:txBody>
      </p:sp>
      <p:grpSp>
        <p:nvGrpSpPr>
          <p:cNvPr id="60419" name="Group 9"/>
          <p:cNvGrpSpPr>
            <a:grpSpLocks/>
          </p:cNvGrpSpPr>
          <p:nvPr/>
        </p:nvGrpSpPr>
        <p:grpSpPr bwMode="auto">
          <a:xfrm>
            <a:off x="2057400" y="2895600"/>
            <a:ext cx="3217863" cy="1117600"/>
            <a:chOff x="1296" y="1680"/>
            <a:chExt cx="2027" cy="704"/>
          </a:xfrm>
        </p:grpSpPr>
        <p:sp>
          <p:nvSpPr>
            <p:cNvPr id="60423" name="Line 4"/>
            <p:cNvSpPr>
              <a:spLocks noChangeShapeType="1"/>
            </p:cNvSpPr>
            <p:nvPr/>
          </p:nvSpPr>
          <p:spPr bwMode="auto">
            <a:xfrm>
              <a:off x="1824" y="2064"/>
              <a:ext cx="13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4" name="Rectangle 5"/>
            <p:cNvSpPr>
              <a:spLocks noChangeArrowheads="1"/>
            </p:cNvSpPr>
            <p:nvPr/>
          </p:nvSpPr>
          <p:spPr bwMode="auto">
            <a:xfrm>
              <a:off x="1296" y="1872"/>
              <a:ext cx="576"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3200" i="1"/>
                <a:t>R</a:t>
              </a:r>
              <a:r>
                <a:rPr lang="en-US" sz="3200"/>
                <a:t> =</a:t>
              </a:r>
            </a:p>
          </p:txBody>
        </p:sp>
        <p:sp>
          <p:nvSpPr>
            <p:cNvPr id="60425" name="Text Box 6"/>
            <p:cNvSpPr txBox="1">
              <a:spLocks noChangeArrowheads="1"/>
            </p:cNvSpPr>
            <p:nvPr/>
          </p:nvSpPr>
          <p:spPr bwMode="auto">
            <a:xfrm>
              <a:off x="1824" y="1680"/>
              <a:ext cx="1499"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i="1">
                  <a:latin typeface="Symbol" charset="0"/>
                </a:rPr>
                <a:t>D</a:t>
              </a:r>
              <a:r>
                <a:rPr lang="en-US" sz="3200" i="1"/>
                <a:t>p * SA * D</a:t>
              </a:r>
            </a:p>
          </p:txBody>
        </p:sp>
        <p:sp>
          <p:nvSpPr>
            <p:cNvPr id="60426" name="Text Box 7"/>
            <p:cNvSpPr txBox="1">
              <a:spLocks noChangeArrowheads="1"/>
            </p:cNvSpPr>
            <p:nvPr/>
          </p:nvSpPr>
          <p:spPr bwMode="auto">
            <a:xfrm>
              <a:off x="2352" y="2016"/>
              <a:ext cx="246"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a:t>x</a:t>
              </a:r>
            </a:p>
          </p:txBody>
        </p:sp>
      </p:grpSp>
      <p:sp>
        <p:nvSpPr>
          <p:cNvPr id="12" name="Rectangle 11"/>
          <p:cNvSpPr>
            <a:spLocks noChangeArrowheads="1"/>
          </p:cNvSpPr>
          <p:nvPr/>
        </p:nvSpPr>
        <p:spPr bwMode="auto">
          <a:xfrm>
            <a:off x="914400" y="4495800"/>
            <a:ext cx="579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 increasing SA or </a:t>
            </a:r>
            <a:r>
              <a:rPr lang="en-US" sz="2400">
                <a:sym typeface="Symbol" charset="0"/>
              </a:rPr>
              <a:t>p – </a:t>
            </a:r>
            <a:r>
              <a:rPr lang="en-US" sz="2400" b="1">
                <a:sym typeface="Symbol" charset="0"/>
              </a:rPr>
              <a:t>HOW?</a:t>
            </a:r>
            <a:endParaRPr lang="en-US" sz="2400" b="1"/>
          </a:p>
        </p:txBody>
      </p:sp>
      <p:sp>
        <p:nvSpPr>
          <p:cNvPr id="13" name="Rectangle 12"/>
          <p:cNvSpPr>
            <a:spLocks noChangeArrowheads="1"/>
          </p:cNvSpPr>
          <p:nvPr/>
        </p:nvSpPr>
        <p:spPr bwMode="auto">
          <a:xfrm>
            <a:off x="914400" y="5257800"/>
            <a:ext cx="3040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t>- lowering x – </a:t>
            </a:r>
            <a:r>
              <a:rPr lang="en-US" sz="2400" b="1"/>
              <a:t>HOW?</a:t>
            </a:r>
          </a:p>
        </p:txBody>
      </p:sp>
      <p:sp>
        <p:nvSpPr>
          <p:cNvPr id="15" name="Rectangle 2"/>
          <p:cNvSpPr txBox="1">
            <a:spLocks noChangeArrowheads="1"/>
          </p:cNvSpPr>
          <p:nvPr/>
        </p:nvSpPr>
        <p:spPr bwMode="auto">
          <a:xfrm>
            <a:off x="381000" y="274638"/>
            <a:ext cx="8382000" cy="1143000"/>
          </a:xfrm>
          <a:prstGeom prst="rect">
            <a:avLst/>
          </a:prstGeom>
          <a:noFill/>
          <a:ln w="9525">
            <a:noFill/>
            <a:miter lim="800000"/>
            <a:headEnd/>
            <a:tailEnd/>
          </a:ln>
        </p:spPr>
        <p:txBody>
          <a:bodyPr anchor="ctr"/>
          <a:lstStyle/>
          <a:p>
            <a:pPr algn="ctr">
              <a:defRPr/>
            </a:pPr>
            <a:r>
              <a:rPr lang="en-US" sz="4400" kern="0">
                <a:solidFill>
                  <a:srgbClr val="3F3FFF"/>
                </a:solidFill>
                <a:latin typeface="+mj-lt"/>
                <a:ea typeface="ＭＳ Ｐゴシック" pitchFamily="30" charset="-128"/>
                <a:cs typeface="ＭＳ Ｐゴシック" pitchFamily="30" charset="-128"/>
              </a:rPr>
              <a:t>Getting O2 to tissues: Gas Exchange</a:t>
            </a:r>
            <a:endParaRPr lang="en-US" sz="4400" kern="0" dirty="0">
              <a:solidFill>
                <a:srgbClr val="3F3FFF"/>
              </a:solidFill>
              <a:latin typeface="+mj-lt"/>
              <a:ea typeface="ＭＳ Ｐゴシック" pitchFamily="30" charset="-128"/>
              <a:cs typeface="ＭＳ Ｐゴシック" pitchFamily="30" charset="-128"/>
            </a:endParaRPr>
          </a:p>
        </p:txBody>
      </p:sp>
    </p:spTree>
    <p:extLst>
      <p:ext uri="{BB962C8B-B14F-4D97-AF65-F5344CB8AC3E}">
        <p14:creationId xmlns:p14="http://schemas.microsoft.com/office/powerpoint/2010/main" val="414440865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948" name="Picture 4" descr="anphys2e-fig-22-22-1r"/>
          <p:cNvPicPr preferRelativeResize="0">
            <a:picLocks noChangeAspect="1" noChangeArrowheads="1"/>
          </p:cNvPicPr>
          <p:nvPr/>
        </p:nvPicPr>
        <p:blipFill>
          <a:blip r:embed="rId3"/>
          <a:srcRect/>
          <a:stretch>
            <a:fillRect/>
          </a:stretch>
        </p:blipFill>
        <p:spPr bwMode="auto">
          <a:xfrm>
            <a:off x="469900" y="673100"/>
            <a:ext cx="8213725" cy="6172200"/>
          </a:xfrm>
          <a:prstGeom prst="rect">
            <a:avLst/>
          </a:prstGeom>
          <a:noFill/>
          <a:ln w="9525">
            <a:noFill/>
            <a:miter lim="800000"/>
            <a:headEnd/>
            <a:tailEnd/>
          </a:ln>
          <a:effectLst/>
        </p:spPr>
      </p:pic>
      <p:sp>
        <p:nvSpPr>
          <p:cNvPr id="466946" name="Rectangle 2"/>
          <p:cNvSpPr>
            <a:spLocks noGrp="1" noChangeArrowheads="1"/>
          </p:cNvSpPr>
          <p:nvPr>
            <p:ph type="title" idx="4294967295"/>
          </p:nvPr>
        </p:nvSpPr>
        <p:spPr>
          <a:xfrm>
            <a:off x="0" y="274638"/>
            <a:ext cx="8229600" cy="1143000"/>
          </a:xfrm>
        </p:spPr>
        <p:txBody>
          <a:bodyPr>
            <a:normAutofit fontScale="90000"/>
          </a:bodyPr>
          <a:lstStyle/>
          <a:p>
            <a:r>
              <a:rPr lang="fr-FR" dirty="0" err="1" smtClean="0"/>
              <a:t>Airflow</a:t>
            </a:r>
            <a:r>
              <a:rPr lang="fr-FR" dirty="0" smtClean="0"/>
              <a:t> </a:t>
            </a:r>
            <a:r>
              <a:rPr lang="fr-FR" dirty="0"/>
              <a:t>in the </a:t>
            </a:r>
            <a:r>
              <a:rPr lang="fr-FR" dirty="0" err="1"/>
              <a:t>lungs</a:t>
            </a:r>
            <a:r>
              <a:rPr lang="fr-FR" dirty="0"/>
              <a:t> and air sacs of </a:t>
            </a:r>
            <a:r>
              <a:rPr lang="fr-FR" dirty="0" err="1"/>
              <a:t>birds</a:t>
            </a:r>
            <a:r>
              <a:rPr lang="fr-FR" dirty="0"/>
              <a:t> (Part 1)</a:t>
            </a:r>
          </a:p>
        </p:txBody>
      </p:sp>
    </p:spTree>
    <p:extLst>
      <p:ext uri="{BB962C8B-B14F-4D97-AF65-F5344CB8AC3E}">
        <p14:creationId xmlns:p14="http://schemas.microsoft.com/office/powerpoint/2010/main" val="38827922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5" name="Rectangle 3"/>
          <p:cNvSpPr>
            <a:spLocks noGrp="1" noChangeArrowheads="1"/>
          </p:cNvSpPr>
          <p:nvPr>
            <p:ph type="body" idx="1"/>
          </p:nvPr>
        </p:nvSpPr>
        <p:spPr/>
        <p:txBody>
          <a:bodyPr/>
          <a:lstStyle/>
          <a:p>
            <a:endParaRPr lang="en-US"/>
          </a:p>
        </p:txBody>
      </p:sp>
      <p:pic>
        <p:nvPicPr>
          <p:cNvPr id="468996" name="Picture 4" descr="anphys2e-fig-22-22-2r"/>
          <p:cNvPicPr preferRelativeResize="0">
            <a:picLocks noChangeAspect="1" noChangeArrowheads="1"/>
          </p:cNvPicPr>
          <p:nvPr/>
        </p:nvPicPr>
        <p:blipFill>
          <a:blip r:embed="rId3"/>
          <a:srcRect/>
          <a:stretch>
            <a:fillRect/>
          </a:stretch>
        </p:blipFill>
        <p:spPr bwMode="auto">
          <a:xfrm>
            <a:off x="469901" y="1297536"/>
            <a:ext cx="7382749" cy="5547763"/>
          </a:xfrm>
          <a:prstGeom prst="rect">
            <a:avLst/>
          </a:prstGeom>
          <a:noFill/>
          <a:ln w="9525">
            <a:noFill/>
            <a:miter lim="800000"/>
            <a:headEnd/>
            <a:tailEnd/>
          </a:ln>
          <a:effectLst/>
        </p:spPr>
      </p:pic>
      <p:sp>
        <p:nvSpPr>
          <p:cNvPr id="468994" name="Rectangle 2"/>
          <p:cNvSpPr>
            <a:spLocks noGrp="1" noChangeArrowheads="1"/>
          </p:cNvSpPr>
          <p:nvPr>
            <p:ph type="title"/>
          </p:nvPr>
        </p:nvSpPr>
        <p:spPr/>
        <p:txBody>
          <a:bodyPr>
            <a:normAutofit fontScale="90000"/>
          </a:bodyPr>
          <a:lstStyle/>
          <a:p>
            <a:r>
              <a:rPr lang="fr-FR" dirty="0"/>
              <a:t>Figure 22.22  </a:t>
            </a:r>
            <a:r>
              <a:rPr lang="fr-FR" dirty="0" err="1"/>
              <a:t>Airflow</a:t>
            </a:r>
            <a:r>
              <a:rPr lang="fr-FR" dirty="0"/>
              <a:t> in the </a:t>
            </a:r>
            <a:r>
              <a:rPr lang="fr-FR" dirty="0" err="1"/>
              <a:t>lungs</a:t>
            </a:r>
            <a:r>
              <a:rPr lang="fr-FR" dirty="0"/>
              <a:t> and air sacs of </a:t>
            </a:r>
            <a:r>
              <a:rPr lang="fr-FR" dirty="0" err="1"/>
              <a:t>birds</a:t>
            </a:r>
            <a:r>
              <a:rPr lang="fr-FR" dirty="0"/>
              <a:t> (Part 2)</a:t>
            </a:r>
          </a:p>
        </p:txBody>
      </p:sp>
      <p:sp>
        <p:nvSpPr>
          <p:cNvPr id="5" name="TextBox 4"/>
          <p:cNvSpPr txBox="1"/>
          <p:nvPr/>
        </p:nvSpPr>
        <p:spPr>
          <a:xfrm>
            <a:off x="6430295" y="3609066"/>
            <a:ext cx="2844710" cy="1200328"/>
          </a:xfrm>
          <a:prstGeom prst="rect">
            <a:avLst/>
          </a:prstGeom>
          <a:noFill/>
        </p:spPr>
        <p:txBody>
          <a:bodyPr wrap="square" rtlCol="0">
            <a:spAutoFit/>
          </a:bodyPr>
          <a:lstStyle/>
          <a:p>
            <a:r>
              <a:rPr lang="en-US" sz="2400" dirty="0" smtClean="0"/>
              <a:t>This is inexpensive</a:t>
            </a:r>
          </a:p>
          <a:p>
            <a:r>
              <a:rPr lang="en-US" sz="2400" dirty="0" smtClean="0"/>
              <a:t>Get movement with inhale and exhale</a:t>
            </a:r>
            <a:endParaRPr lang="en-US" sz="2400" dirty="0"/>
          </a:p>
        </p:txBody>
      </p:sp>
    </p:spTree>
    <p:extLst>
      <p:ext uri="{BB962C8B-B14F-4D97-AF65-F5344CB8AC3E}">
        <p14:creationId xmlns:p14="http://schemas.microsoft.com/office/powerpoint/2010/main" val="258995081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74723"/>
            <a:ext cx="8229600" cy="617983"/>
          </a:xfrm>
        </p:spPr>
        <p:txBody>
          <a:bodyPr>
            <a:normAutofit fontScale="90000"/>
          </a:bodyPr>
          <a:lstStyle/>
          <a:p>
            <a:r>
              <a:rPr lang="en-US" dirty="0" smtClean="0"/>
              <a:t>O2 consumption and CO2 production is quantitative measure of activity</a:t>
            </a:r>
            <a:endParaRPr lang="en-US" dirty="0"/>
          </a:p>
        </p:txBody>
      </p:sp>
      <p:sp>
        <p:nvSpPr>
          <p:cNvPr id="10" name="TextBox 9"/>
          <p:cNvSpPr txBox="1"/>
          <p:nvPr/>
        </p:nvSpPr>
        <p:spPr>
          <a:xfrm>
            <a:off x="4673600" y="1059627"/>
            <a:ext cx="4470400" cy="923330"/>
          </a:xfrm>
          <a:prstGeom prst="rect">
            <a:avLst/>
          </a:prstGeom>
          <a:noFill/>
        </p:spPr>
        <p:txBody>
          <a:bodyPr wrap="square" rtlCol="0">
            <a:spAutoFit/>
          </a:bodyPr>
          <a:lstStyle/>
          <a:p>
            <a:r>
              <a:rPr lang="en-US" dirty="0" smtClean="0"/>
              <a:t>Increased activity (work) = increased O2 consumption/CO2 production = heat production</a:t>
            </a:r>
            <a:endParaRPr lang="en-US" dirty="0"/>
          </a:p>
        </p:txBody>
      </p:sp>
      <p:sp>
        <p:nvSpPr>
          <p:cNvPr id="7" name="TextBox 6"/>
          <p:cNvSpPr txBox="1"/>
          <p:nvPr/>
        </p:nvSpPr>
        <p:spPr>
          <a:xfrm>
            <a:off x="18142" y="1059627"/>
            <a:ext cx="3649618" cy="369332"/>
          </a:xfrm>
          <a:prstGeom prst="rect">
            <a:avLst/>
          </a:prstGeom>
          <a:noFill/>
        </p:spPr>
        <p:txBody>
          <a:bodyPr wrap="square" rtlCol="0">
            <a:spAutoFit/>
          </a:bodyPr>
          <a:lstStyle/>
          <a:p>
            <a:r>
              <a:rPr lang="en-US" dirty="0" smtClean="0"/>
              <a:t>Indirect </a:t>
            </a:r>
            <a:r>
              <a:rPr lang="en-US" dirty="0" err="1" smtClean="0"/>
              <a:t>Calorimetry</a:t>
            </a:r>
            <a:r>
              <a:rPr lang="en-US" dirty="0" smtClean="0"/>
              <a:t> - </a:t>
            </a:r>
            <a:r>
              <a:rPr lang="en-US" dirty="0" err="1" smtClean="0"/>
              <a:t>Respirometry</a:t>
            </a:r>
            <a:endParaRPr lang="en-US" dirty="0"/>
          </a:p>
        </p:txBody>
      </p:sp>
      <p:pic>
        <p:nvPicPr>
          <p:cNvPr id="8" name="Picture 4" descr="anphys2e-box-06-04-a-0"/>
          <p:cNvPicPr preferRelativeResize="0">
            <a:picLocks noChangeAspect="1" noChangeArrowheads="1"/>
          </p:cNvPicPr>
          <p:nvPr/>
        </p:nvPicPr>
        <p:blipFill>
          <a:blip r:embed="rId2"/>
          <a:srcRect/>
          <a:stretch>
            <a:fillRect/>
          </a:stretch>
        </p:blipFill>
        <p:spPr bwMode="auto">
          <a:xfrm>
            <a:off x="0" y="1513840"/>
            <a:ext cx="4140249" cy="3111188"/>
          </a:xfrm>
          <a:prstGeom prst="rect">
            <a:avLst/>
          </a:prstGeom>
          <a:noFill/>
          <a:ln w="9525">
            <a:noFill/>
            <a:miter lim="800000"/>
            <a:headEnd/>
            <a:tailEnd/>
          </a:ln>
        </p:spPr>
      </p:pic>
      <p:sp>
        <p:nvSpPr>
          <p:cNvPr id="12" name="Slide Number Placeholder 4"/>
          <p:cNvSpPr>
            <a:spLocks noGrp="1"/>
          </p:cNvSpPr>
          <p:nvPr>
            <p:ph type="sldNum" sz="quarter" idx="10"/>
          </p:nvPr>
        </p:nvSpPr>
        <p:spPr>
          <a:xfrm>
            <a:off x="457200" y="6356350"/>
            <a:ext cx="2133600" cy="365125"/>
          </a:xfrm>
        </p:spPr>
        <p:txBody>
          <a:bodyPr/>
          <a:lstStyle/>
          <a:p>
            <a:fld id="{9E701A6D-E470-994F-B6B0-BA0569A61434}" type="slidenum">
              <a:rPr lang="en-US"/>
              <a:pPr/>
              <a:t>45</a:t>
            </a:fld>
            <a:endParaRPr lang="en-US"/>
          </a:p>
        </p:txBody>
      </p:sp>
      <p:pic>
        <p:nvPicPr>
          <p:cNvPr id="13" name="Picture 5" descr="respirometry1"/>
          <p:cNvPicPr>
            <a:picLocks noChangeAspect="1" noChangeArrowheads="1"/>
          </p:cNvPicPr>
          <p:nvPr/>
        </p:nvPicPr>
        <p:blipFill>
          <a:blip r:embed="rId3"/>
          <a:srcRect/>
          <a:stretch>
            <a:fillRect/>
          </a:stretch>
        </p:blipFill>
        <p:spPr>
          <a:xfrm>
            <a:off x="6177281" y="4501832"/>
            <a:ext cx="2966720" cy="2244144"/>
          </a:xfrm>
          <a:prstGeom prst="rect">
            <a:avLst/>
          </a:prstGeom>
          <a:noFill/>
          <a:ln/>
        </p:spPr>
      </p:pic>
      <p:pic>
        <p:nvPicPr>
          <p:cNvPr id="14" name="Picture 9" descr="3"/>
          <p:cNvPicPr>
            <a:picLocks noChangeAspect="1" noChangeArrowheads="1"/>
          </p:cNvPicPr>
          <p:nvPr/>
        </p:nvPicPr>
        <p:blipFill>
          <a:blip r:embed="rId4"/>
          <a:srcRect/>
          <a:stretch>
            <a:fillRect/>
          </a:stretch>
        </p:blipFill>
        <p:spPr>
          <a:xfrm>
            <a:off x="5779678" y="1981201"/>
            <a:ext cx="3364321" cy="2255520"/>
          </a:xfrm>
          <a:prstGeom prst="rect">
            <a:avLst/>
          </a:prstGeom>
          <a:noFill/>
          <a:ln/>
        </p:spPr>
      </p:pic>
      <p:sp>
        <p:nvSpPr>
          <p:cNvPr id="17" name="Text Box 14"/>
          <p:cNvSpPr txBox="1">
            <a:spLocks noChangeArrowheads="1"/>
          </p:cNvSpPr>
          <p:nvPr/>
        </p:nvSpPr>
        <p:spPr bwMode="auto">
          <a:xfrm>
            <a:off x="4334329" y="5548313"/>
            <a:ext cx="1837598" cy="923330"/>
          </a:xfrm>
          <a:prstGeom prst="rect">
            <a:avLst/>
          </a:prstGeom>
          <a:noFill/>
          <a:ln w="9525">
            <a:noFill/>
            <a:miter lim="800000"/>
            <a:headEnd/>
            <a:tailEnd/>
          </a:ln>
          <a:effectLst/>
        </p:spPr>
        <p:txBody>
          <a:bodyPr wrap="square">
            <a:prstTxWarp prst="textNoShape">
              <a:avLst/>
            </a:prstTxWarp>
            <a:spAutoFit/>
          </a:bodyPr>
          <a:lstStyle/>
          <a:p>
            <a:r>
              <a:rPr lang="en-US" dirty="0"/>
              <a:t>“Flume” – </a:t>
            </a:r>
            <a:r>
              <a:rPr lang="en-US" dirty="0" smtClean="0"/>
              <a:t>can measure MR </a:t>
            </a:r>
            <a:r>
              <a:rPr lang="en-US" dirty="0"/>
              <a:t>at different speeds</a:t>
            </a:r>
          </a:p>
        </p:txBody>
      </p:sp>
      <p:sp>
        <p:nvSpPr>
          <p:cNvPr id="18" name="Text Box 15"/>
          <p:cNvSpPr txBox="1">
            <a:spLocks noChangeArrowheads="1"/>
          </p:cNvSpPr>
          <p:nvPr/>
        </p:nvSpPr>
        <p:spPr bwMode="auto">
          <a:xfrm>
            <a:off x="4191001" y="2703513"/>
            <a:ext cx="1588678" cy="1200329"/>
          </a:xfrm>
          <a:prstGeom prst="rect">
            <a:avLst/>
          </a:prstGeom>
          <a:noFill/>
          <a:ln w="9525">
            <a:noFill/>
            <a:miter lim="800000"/>
            <a:headEnd/>
            <a:tailEnd/>
          </a:ln>
          <a:effectLst/>
        </p:spPr>
        <p:txBody>
          <a:bodyPr wrap="square">
            <a:prstTxWarp prst="textNoShape">
              <a:avLst/>
            </a:prstTxWarp>
            <a:spAutoFit/>
          </a:bodyPr>
          <a:lstStyle/>
          <a:p>
            <a:r>
              <a:rPr lang="en-US" dirty="0"/>
              <a:t>Can measure</a:t>
            </a:r>
            <a:r>
              <a:rPr lang="en-US" dirty="0" smtClean="0"/>
              <a:t> MR</a:t>
            </a:r>
          </a:p>
          <a:p>
            <a:r>
              <a:rPr lang="en-US" dirty="0" smtClean="0"/>
              <a:t>at </a:t>
            </a:r>
            <a:r>
              <a:rPr lang="en-US" dirty="0"/>
              <a:t>different temperatures </a:t>
            </a:r>
          </a:p>
        </p:txBody>
      </p:sp>
      <p:pic>
        <p:nvPicPr>
          <p:cNvPr id="19" name="Picture 4" descr="anphys2e-box-06-04-b-0"/>
          <p:cNvPicPr preferRelativeResize="0">
            <a:picLocks noChangeAspect="1" noChangeArrowheads="1"/>
          </p:cNvPicPr>
          <p:nvPr/>
        </p:nvPicPr>
        <p:blipFill>
          <a:blip r:embed="rId5"/>
          <a:srcRect/>
          <a:stretch>
            <a:fillRect/>
          </a:stretch>
        </p:blipFill>
        <p:spPr bwMode="auto">
          <a:xfrm>
            <a:off x="1" y="4501833"/>
            <a:ext cx="4119117" cy="3095308"/>
          </a:xfrm>
          <a:prstGeom prst="rect">
            <a:avLst/>
          </a:prstGeom>
          <a:noFill/>
          <a:ln w="9525">
            <a:noFill/>
            <a:miter lim="800000"/>
            <a:headEnd/>
            <a:tailEnd/>
          </a:ln>
        </p:spPr>
      </p:pic>
      <p:sp>
        <p:nvSpPr>
          <p:cNvPr id="15" name="TextBox 14"/>
          <p:cNvSpPr txBox="1"/>
          <p:nvPr/>
        </p:nvSpPr>
        <p:spPr>
          <a:xfrm>
            <a:off x="1904933" y="1982957"/>
            <a:ext cx="1511276" cy="369332"/>
          </a:xfrm>
          <a:prstGeom prst="rect">
            <a:avLst/>
          </a:prstGeom>
          <a:noFill/>
        </p:spPr>
        <p:txBody>
          <a:bodyPr wrap="none" rtlCol="0">
            <a:spAutoFit/>
          </a:bodyPr>
          <a:lstStyle/>
          <a:p>
            <a:r>
              <a:rPr lang="en-US" dirty="0" smtClean="0"/>
              <a:t>Closed system</a:t>
            </a:r>
            <a:endParaRPr lang="en-US" dirty="0"/>
          </a:p>
        </p:txBody>
      </p:sp>
      <p:sp>
        <p:nvSpPr>
          <p:cNvPr id="16" name="TextBox 15"/>
          <p:cNvSpPr txBox="1"/>
          <p:nvPr/>
        </p:nvSpPr>
        <p:spPr>
          <a:xfrm>
            <a:off x="1835162" y="4625028"/>
            <a:ext cx="2132427" cy="369332"/>
          </a:xfrm>
          <a:prstGeom prst="rect">
            <a:avLst/>
          </a:prstGeom>
          <a:noFill/>
        </p:spPr>
        <p:txBody>
          <a:bodyPr wrap="none" rtlCol="0">
            <a:spAutoFit/>
          </a:bodyPr>
          <a:lstStyle/>
          <a:p>
            <a:r>
              <a:rPr lang="en-US" dirty="0" smtClean="0"/>
              <a:t>Flow through system</a:t>
            </a:r>
            <a:endParaRPr lang="en-US" dirty="0"/>
          </a:p>
        </p:txBody>
      </p:sp>
    </p:spTree>
    <p:extLst>
      <p:ext uri="{BB962C8B-B14F-4D97-AF65-F5344CB8AC3E}">
        <p14:creationId xmlns:p14="http://schemas.microsoft.com/office/powerpoint/2010/main" val="153983081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a:spLocks noGrp="1"/>
          </p:cNvSpPr>
          <p:nvPr>
            <p:ph type="sldNum" sz="quarter" idx="10"/>
          </p:nvPr>
        </p:nvSpPr>
        <p:spPr/>
        <p:txBody>
          <a:bodyPr/>
          <a:lstStyle/>
          <a:p>
            <a:fld id="{6D10DBE2-1120-504A-B2ED-3AB61E787B99}" type="slidenum">
              <a:rPr lang="en-US"/>
              <a:pPr/>
              <a:t>46</a:t>
            </a:fld>
            <a:endParaRPr lang="en-US"/>
          </a:p>
        </p:txBody>
      </p:sp>
      <p:sp>
        <p:nvSpPr>
          <p:cNvPr id="533506" name="Rectangle 2"/>
          <p:cNvSpPr>
            <a:spLocks noGrp="1" noChangeArrowheads="1"/>
          </p:cNvSpPr>
          <p:nvPr>
            <p:ph type="title"/>
          </p:nvPr>
        </p:nvSpPr>
        <p:spPr>
          <a:xfrm>
            <a:off x="533400" y="228600"/>
            <a:ext cx="7772400" cy="1143000"/>
          </a:xfrm>
        </p:spPr>
        <p:txBody>
          <a:bodyPr/>
          <a:lstStyle/>
          <a:p>
            <a:r>
              <a:rPr lang="en-US"/>
              <a:t>Respirometry with a mask</a:t>
            </a:r>
          </a:p>
        </p:txBody>
      </p:sp>
      <p:pic>
        <p:nvPicPr>
          <p:cNvPr id="533507" name="Picture 3"/>
          <p:cNvPicPr>
            <a:picLocks noChangeAspect="1" noChangeArrowheads="1"/>
          </p:cNvPicPr>
          <p:nvPr/>
        </p:nvPicPr>
        <p:blipFill>
          <a:blip r:embed="rId2"/>
          <a:srcRect/>
          <a:stretch>
            <a:fillRect/>
          </a:stretch>
        </p:blipFill>
        <p:spPr bwMode="auto">
          <a:xfrm>
            <a:off x="5029200" y="1447800"/>
            <a:ext cx="3127375" cy="3900488"/>
          </a:xfrm>
          <a:prstGeom prst="rect">
            <a:avLst/>
          </a:prstGeom>
          <a:noFill/>
        </p:spPr>
      </p:pic>
      <p:pic>
        <p:nvPicPr>
          <p:cNvPr id="533508" name="Picture 4"/>
          <p:cNvPicPr>
            <a:picLocks noChangeAspect="1" noChangeArrowheads="1"/>
          </p:cNvPicPr>
          <p:nvPr/>
        </p:nvPicPr>
        <p:blipFill>
          <a:blip r:embed="rId3"/>
          <a:srcRect/>
          <a:stretch>
            <a:fillRect/>
          </a:stretch>
        </p:blipFill>
        <p:spPr bwMode="auto">
          <a:xfrm>
            <a:off x="609600" y="2209800"/>
            <a:ext cx="4124325" cy="2378075"/>
          </a:xfrm>
          <a:prstGeom prst="rect">
            <a:avLst/>
          </a:prstGeom>
          <a:noFill/>
        </p:spPr>
      </p:pic>
      <p:sp>
        <p:nvSpPr>
          <p:cNvPr id="533509" name="Text Box 5"/>
          <p:cNvSpPr txBox="1">
            <a:spLocks noChangeArrowheads="1"/>
          </p:cNvSpPr>
          <p:nvPr/>
        </p:nvSpPr>
        <p:spPr bwMode="auto">
          <a:xfrm>
            <a:off x="685800" y="4648200"/>
            <a:ext cx="3673475" cy="646331"/>
          </a:xfrm>
          <a:prstGeom prst="rect">
            <a:avLst/>
          </a:prstGeom>
          <a:noFill/>
          <a:ln w="9525">
            <a:noFill/>
            <a:miter lim="800000"/>
            <a:headEnd/>
            <a:tailEnd/>
          </a:ln>
          <a:effectLst/>
        </p:spPr>
        <p:txBody>
          <a:bodyPr>
            <a:prstTxWarp prst="textNoShape">
              <a:avLst/>
            </a:prstTxWarp>
            <a:spAutoFit/>
          </a:bodyPr>
          <a:lstStyle/>
          <a:p>
            <a:pPr eaLnBrk="1" hangingPunct="1"/>
            <a:r>
              <a:rPr lang="en-US" dirty="0"/>
              <a:t>Measuring</a:t>
            </a:r>
            <a:r>
              <a:rPr lang="en-US" dirty="0" smtClean="0"/>
              <a:t> MR</a:t>
            </a:r>
            <a:endParaRPr lang="en-US" dirty="0"/>
          </a:p>
          <a:p>
            <a:pPr eaLnBrk="1" hangingPunct="1"/>
            <a:r>
              <a:rPr lang="en-US" dirty="0"/>
              <a:t>in free-living birds</a:t>
            </a:r>
          </a:p>
        </p:txBody>
      </p:sp>
      <p:sp>
        <p:nvSpPr>
          <p:cNvPr id="533510" name="Text Box 6"/>
          <p:cNvSpPr txBox="1">
            <a:spLocks noChangeArrowheads="1"/>
          </p:cNvSpPr>
          <p:nvPr/>
        </p:nvSpPr>
        <p:spPr bwMode="auto">
          <a:xfrm>
            <a:off x="4876800" y="5486400"/>
            <a:ext cx="3886200" cy="1049338"/>
          </a:xfrm>
          <a:prstGeom prst="rect">
            <a:avLst/>
          </a:prstGeom>
          <a:noFill/>
          <a:ln w="9525">
            <a:noFill/>
            <a:miter lim="800000"/>
            <a:headEnd/>
            <a:tailEnd/>
          </a:ln>
          <a:effectLst/>
        </p:spPr>
        <p:txBody>
          <a:bodyPr>
            <a:prstTxWarp prst="textNoShape">
              <a:avLst/>
            </a:prstTxWarp>
            <a:spAutoFit/>
          </a:bodyPr>
          <a:lstStyle/>
          <a:p>
            <a:pPr eaLnBrk="1" hangingPunct="1"/>
            <a:r>
              <a:rPr lang="en-US"/>
              <a:t>Gas continuously sampled.</a:t>
            </a:r>
          </a:p>
          <a:p>
            <a:pPr eaLnBrk="1" hangingPunct="1"/>
            <a:r>
              <a:rPr lang="en-US"/>
              <a:t>Arrival of bird changes the gas [ ]. Time the bird’s visit, get MR.  </a:t>
            </a:r>
          </a:p>
        </p:txBody>
      </p:sp>
    </p:spTree>
    <p:extLst>
      <p:ext uri="{BB962C8B-B14F-4D97-AF65-F5344CB8AC3E}">
        <p14:creationId xmlns:p14="http://schemas.microsoft.com/office/powerpoint/2010/main" val="362892889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838200"/>
            <a:ext cx="9144000" cy="5177481"/>
          </a:xfrm>
          <a:prstGeom prst="rect">
            <a:avLst/>
          </a:prstGeom>
        </p:spPr>
      </p:pic>
    </p:spTree>
    <p:extLst>
      <p:ext uri="{BB962C8B-B14F-4D97-AF65-F5344CB8AC3E}">
        <p14:creationId xmlns:p14="http://schemas.microsoft.com/office/powerpoint/2010/main" val="400640085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63850" y="1014441"/>
            <a:ext cx="5970919" cy="5437095"/>
          </a:xfrm>
          <a:prstGeom prst="rect">
            <a:avLst/>
          </a:prstGeom>
        </p:spPr>
      </p:pic>
    </p:spTree>
    <p:extLst>
      <p:ext uri="{BB962C8B-B14F-4D97-AF65-F5344CB8AC3E}">
        <p14:creationId xmlns:p14="http://schemas.microsoft.com/office/powerpoint/2010/main" val="1716313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825500" y="1130300"/>
            <a:ext cx="7480300" cy="4584700"/>
          </a:xfrm>
          <a:prstGeom prst="rect">
            <a:avLst/>
          </a:prstGeom>
        </p:spPr>
      </p:pic>
    </p:spTree>
    <p:extLst>
      <p:ext uri="{BB962C8B-B14F-4D97-AF65-F5344CB8AC3E}">
        <p14:creationId xmlns:p14="http://schemas.microsoft.com/office/powerpoint/2010/main" val="4186218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2107037" y="0"/>
            <a:ext cx="6210000" cy="6858000"/>
          </a:xfrm>
          <a:prstGeom prst="rect">
            <a:avLst/>
          </a:prstGeom>
        </p:spPr>
      </p:pic>
      <p:sp>
        <p:nvSpPr>
          <p:cNvPr id="6" name="Rectangle 5"/>
          <p:cNvSpPr/>
          <p:nvPr/>
        </p:nvSpPr>
        <p:spPr>
          <a:xfrm>
            <a:off x="44120" y="3246859"/>
            <a:ext cx="4572000" cy="369332"/>
          </a:xfrm>
          <a:prstGeom prst="rect">
            <a:avLst/>
          </a:prstGeom>
        </p:spPr>
        <p:txBody>
          <a:bodyPr>
            <a:spAutoFit/>
          </a:bodyPr>
          <a:lstStyle/>
          <a:p>
            <a:r>
              <a:rPr lang="en-US" dirty="0" smtClean="0"/>
              <a:t>Willow </a:t>
            </a:r>
            <a:r>
              <a:rPr lang="en-US" dirty="0"/>
              <a:t>Ptarmigan in Newfoundland</a:t>
            </a:r>
          </a:p>
        </p:txBody>
      </p:sp>
    </p:spTree>
    <p:extLst>
      <p:ext uri="{BB962C8B-B14F-4D97-AF65-F5344CB8AC3E}">
        <p14:creationId xmlns:p14="http://schemas.microsoft.com/office/powerpoint/2010/main" val="98821919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08000" y="0"/>
            <a:ext cx="8121041" cy="6858000"/>
          </a:xfrm>
          <a:prstGeom prst="rect">
            <a:avLst/>
          </a:prstGeom>
        </p:spPr>
      </p:pic>
    </p:spTree>
    <p:extLst>
      <p:ext uri="{BB962C8B-B14F-4D97-AF65-F5344CB8AC3E}">
        <p14:creationId xmlns:p14="http://schemas.microsoft.com/office/powerpoint/2010/main" val="251148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9653" y="0"/>
            <a:ext cx="4552693" cy="6858000"/>
          </a:xfrm>
          <a:prstGeom prst="rect">
            <a:avLst/>
          </a:prstGeom>
        </p:spPr>
      </p:pic>
      <p:pic>
        <p:nvPicPr>
          <p:cNvPr id="4" name="Picture 3"/>
          <p:cNvPicPr>
            <a:picLocks noChangeAspect="1"/>
          </p:cNvPicPr>
          <p:nvPr/>
        </p:nvPicPr>
        <p:blipFill>
          <a:blip r:embed="rId3"/>
          <a:stretch>
            <a:fillRect/>
          </a:stretch>
        </p:blipFill>
        <p:spPr>
          <a:xfrm>
            <a:off x="4565650" y="0"/>
            <a:ext cx="4711700" cy="6184900"/>
          </a:xfrm>
          <a:prstGeom prst="rect">
            <a:avLst/>
          </a:prstGeom>
        </p:spPr>
      </p:pic>
    </p:spTree>
    <p:extLst>
      <p:ext uri="{BB962C8B-B14F-4D97-AF65-F5344CB8AC3E}">
        <p14:creationId xmlns:p14="http://schemas.microsoft.com/office/powerpoint/2010/main" val="13668754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457200" y="342900"/>
            <a:ext cx="8216900" cy="6159500"/>
          </a:xfrm>
          <a:prstGeom prst="rect">
            <a:avLst/>
          </a:prstGeom>
        </p:spPr>
      </p:pic>
    </p:spTree>
    <p:extLst>
      <p:ext uri="{BB962C8B-B14F-4D97-AF65-F5344CB8AC3E}">
        <p14:creationId xmlns:p14="http://schemas.microsoft.com/office/powerpoint/2010/main" val="10105022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0" y="1625600"/>
            <a:ext cx="9144000" cy="3600000"/>
          </a:xfrm>
          <a:prstGeom prst="rect">
            <a:avLst/>
          </a:prstGeom>
        </p:spPr>
      </p:pic>
    </p:spTree>
    <p:extLst>
      <p:ext uri="{BB962C8B-B14F-4D97-AF65-F5344CB8AC3E}">
        <p14:creationId xmlns:p14="http://schemas.microsoft.com/office/powerpoint/2010/main" val="23452855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0" y="5040738"/>
            <a:ext cx="9144000" cy="1817262"/>
          </a:xfrm>
          <a:prstGeom prst="rect">
            <a:avLst/>
          </a:prstGeom>
        </p:spPr>
      </p:pic>
      <p:pic>
        <p:nvPicPr>
          <p:cNvPr id="4" name="Picture 3"/>
          <p:cNvPicPr>
            <a:picLocks noChangeAspect="1"/>
          </p:cNvPicPr>
          <p:nvPr/>
        </p:nvPicPr>
        <p:blipFill>
          <a:blip r:embed="rId3"/>
          <a:stretch>
            <a:fillRect/>
          </a:stretch>
        </p:blipFill>
        <p:spPr>
          <a:xfrm>
            <a:off x="0" y="274638"/>
            <a:ext cx="9144000" cy="4426703"/>
          </a:xfrm>
          <a:prstGeom prst="rect">
            <a:avLst/>
          </a:prstGeom>
        </p:spPr>
      </p:pic>
    </p:spTree>
    <p:extLst>
      <p:ext uri="{BB962C8B-B14F-4D97-AF65-F5344CB8AC3E}">
        <p14:creationId xmlns:p14="http://schemas.microsoft.com/office/powerpoint/2010/main" val="27007801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0" y="1181100"/>
            <a:ext cx="9144000" cy="4480656"/>
          </a:xfrm>
          <a:prstGeom prst="rect">
            <a:avLst/>
          </a:prstGeom>
        </p:spPr>
      </p:pic>
    </p:spTree>
    <p:extLst>
      <p:ext uri="{BB962C8B-B14F-4D97-AF65-F5344CB8AC3E}">
        <p14:creationId xmlns:p14="http://schemas.microsoft.com/office/powerpoint/2010/main" val="3556389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910630" y="1778000"/>
            <a:ext cx="7467279" cy="4314428"/>
          </a:xfrm>
          <a:prstGeom prst="rect">
            <a:avLst/>
          </a:prstGeom>
        </p:spPr>
      </p:pic>
    </p:spTree>
    <p:extLst>
      <p:ext uri="{BB962C8B-B14F-4D97-AF65-F5344CB8AC3E}">
        <p14:creationId xmlns:p14="http://schemas.microsoft.com/office/powerpoint/2010/main" val="1993332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12169" y="1527643"/>
            <a:ext cx="6314169" cy="3861421"/>
          </a:xfrm>
          <a:prstGeom prst="rect">
            <a:avLst/>
          </a:prstGeom>
        </p:spPr>
      </p:pic>
    </p:spTree>
    <p:extLst>
      <p:ext uri="{BB962C8B-B14F-4D97-AF65-F5344CB8AC3E}">
        <p14:creationId xmlns:p14="http://schemas.microsoft.com/office/powerpoint/2010/main" val="121777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2200" y="0"/>
            <a:ext cx="6943628" cy="6858000"/>
          </a:xfrm>
          <a:prstGeom prst="rect">
            <a:avLst/>
          </a:prstGeom>
        </p:spPr>
      </p:pic>
    </p:spTree>
    <p:extLst>
      <p:ext uri="{BB962C8B-B14F-4D97-AF65-F5344CB8AC3E}">
        <p14:creationId xmlns:p14="http://schemas.microsoft.com/office/powerpoint/2010/main" val="3414204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79400"/>
            <a:ext cx="9144000" cy="6281720"/>
          </a:xfrm>
          <a:prstGeom prst="rect">
            <a:avLst/>
          </a:prstGeom>
        </p:spPr>
      </p:pic>
      <p:sp>
        <p:nvSpPr>
          <p:cNvPr id="2" name="TextBox 1"/>
          <p:cNvSpPr txBox="1"/>
          <p:nvPr/>
        </p:nvSpPr>
        <p:spPr>
          <a:xfrm>
            <a:off x="83282" y="279400"/>
            <a:ext cx="3344748" cy="369332"/>
          </a:xfrm>
          <a:prstGeom prst="rect">
            <a:avLst/>
          </a:prstGeom>
          <a:noFill/>
        </p:spPr>
        <p:txBody>
          <a:bodyPr wrap="none" rtlCol="0">
            <a:spAutoFit/>
          </a:bodyPr>
          <a:lstStyle/>
          <a:p>
            <a:r>
              <a:rPr lang="en-US" dirty="0" smtClean="0"/>
              <a:t>Pointed and pigmented = juvenile</a:t>
            </a:r>
            <a:endParaRPr lang="en-US" dirty="0"/>
          </a:p>
        </p:txBody>
      </p:sp>
      <p:sp>
        <p:nvSpPr>
          <p:cNvPr id="5" name="TextBox 4"/>
          <p:cNvSpPr txBox="1"/>
          <p:nvPr/>
        </p:nvSpPr>
        <p:spPr>
          <a:xfrm>
            <a:off x="83282" y="6191788"/>
            <a:ext cx="4788916" cy="369332"/>
          </a:xfrm>
          <a:prstGeom prst="rect">
            <a:avLst/>
          </a:prstGeom>
          <a:noFill/>
        </p:spPr>
        <p:txBody>
          <a:bodyPr wrap="none" rtlCol="0">
            <a:spAutoFit/>
          </a:bodyPr>
          <a:lstStyle/>
          <a:p>
            <a:r>
              <a:rPr lang="en-US" dirty="0" smtClean="0"/>
              <a:t>Rounded and pigment does not go to end = adult</a:t>
            </a:r>
            <a:endParaRPr lang="en-US" dirty="0"/>
          </a:p>
        </p:txBody>
      </p:sp>
    </p:spTree>
    <p:extLst>
      <p:ext uri="{BB962C8B-B14F-4D97-AF65-F5344CB8AC3E}">
        <p14:creationId xmlns:p14="http://schemas.microsoft.com/office/powerpoint/2010/main" val="1821869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52500" y="685800"/>
            <a:ext cx="7239000" cy="5473700"/>
          </a:xfrm>
          <a:prstGeom prst="rect">
            <a:avLst/>
          </a:prstGeom>
        </p:spPr>
      </p:pic>
    </p:spTree>
    <p:extLst>
      <p:ext uri="{BB962C8B-B14F-4D97-AF65-F5344CB8AC3E}">
        <p14:creationId xmlns:p14="http://schemas.microsoft.com/office/powerpoint/2010/main" val="12769708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IW_NOTES_FOOTER" val="1"/>
</p:tagLst>
</file>

<file path=ppt/tags/tag2.xml><?xml version="1.0" encoding="utf-8"?>
<p:tagLst xmlns:a="http://schemas.openxmlformats.org/drawingml/2006/main" xmlns:r="http://schemas.openxmlformats.org/officeDocument/2006/relationships" xmlns:p="http://schemas.openxmlformats.org/presentationml/2006/main">
  <p:tag name="IIW_NOTES_FOOTER"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1860</TotalTime>
  <Words>1818</Words>
  <Application>Microsoft Macintosh PowerPoint</Application>
  <PresentationFormat>On-screen Show (4:3)</PresentationFormat>
  <Paragraphs>228</Paragraphs>
  <Slides>56</Slides>
  <Notes>19</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Office Theme</vt:lpstr>
      <vt:lpstr>PowerPoint Presentation</vt:lpstr>
      <vt:lpstr>Pics in field – sexing and aging training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Body mass – pics and demo Wing length</vt:lpstr>
      <vt:lpstr>PowerPoint Presentation</vt:lpstr>
      <vt:lpstr>PowerPoint Presentation</vt:lpstr>
      <vt:lpstr>Bill morphology and bite diameter</vt:lpstr>
      <vt:lpstr>Why have a large comb?</vt:lpstr>
      <vt:lpstr>Plummage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it works</vt:lpstr>
      <vt:lpstr>PowerPoint Presentation</vt:lpstr>
      <vt:lpstr>Detoxification of Xenobiotics</vt:lpstr>
      <vt:lpstr>Role of spleen?</vt:lpstr>
      <vt:lpstr>Understanding oxygen uptake and delivery using equations</vt:lpstr>
      <vt:lpstr>Comparative circulation, T,G,S</vt:lpstr>
      <vt:lpstr>Comparative circulation</vt:lpstr>
      <vt:lpstr>Pressure drives circulatory system</vt:lpstr>
      <vt:lpstr>Gas Exchange</vt:lpstr>
      <vt:lpstr>PowerPoint Presentation</vt:lpstr>
      <vt:lpstr>Airflow in the lungs and air sacs of birds (Part 1)</vt:lpstr>
      <vt:lpstr>Figure 22.22  Airflow in the lungs and air sacs of birds (Part 2)</vt:lpstr>
      <vt:lpstr>O2 consumption and CO2 production is quantitative measure of activity</vt:lpstr>
      <vt:lpstr>Respirometry with a mask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 Forbey</dc:creator>
  <cp:keywords/>
  <dc:description/>
  <cp:lastModifiedBy>Jen Forbey</cp:lastModifiedBy>
  <cp:revision>46</cp:revision>
  <dcterms:created xsi:type="dcterms:W3CDTF">2017-09-11T16:22:07Z</dcterms:created>
  <dcterms:modified xsi:type="dcterms:W3CDTF">2019-08-28T18:18:20Z</dcterms:modified>
  <cp:category/>
</cp:coreProperties>
</file>