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m4v" ContentType="video/unknown"/>
  <Default Extension="png" ContentType="image/png"/>
  <Default Extension="rels" ContentType="application/vnd.openxmlformats-package.relationships+xml"/>
  <Default Extension="tiff" ContentType="image/tiff"/>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1.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2.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3.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8"/>
  </p:notesMasterIdLst>
  <p:sldIdLst>
    <p:sldId id="420" r:id="rId2"/>
    <p:sldId id="288" r:id="rId3"/>
    <p:sldId id="433" r:id="rId4"/>
    <p:sldId id="328" r:id="rId5"/>
    <p:sldId id="327" r:id="rId6"/>
    <p:sldId id="273" r:id="rId7"/>
    <p:sldId id="290" r:id="rId8"/>
    <p:sldId id="292" r:id="rId9"/>
    <p:sldId id="279" r:id="rId10"/>
    <p:sldId id="355" r:id="rId11"/>
    <p:sldId id="293" r:id="rId12"/>
    <p:sldId id="272" r:id="rId13"/>
    <p:sldId id="322" r:id="rId14"/>
    <p:sldId id="425" r:id="rId15"/>
    <p:sldId id="426" r:id="rId16"/>
    <p:sldId id="424" r:id="rId17"/>
    <p:sldId id="446" r:id="rId18"/>
    <p:sldId id="371" r:id="rId19"/>
    <p:sldId id="372" r:id="rId20"/>
    <p:sldId id="373" r:id="rId21"/>
    <p:sldId id="375" r:id="rId22"/>
    <p:sldId id="376" r:id="rId23"/>
    <p:sldId id="443" r:id="rId24"/>
    <p:sldId id="377" r:id="rId25"/>
    <p:sldId id="378" r:id="rId26"/>
    <p:sldId id="379" r:id="rId27"/>
    <p:sldId id="444" r:id="rId28"/>
    <p:sldId id="434" r:id="rId29"/>
    <p:sldId id="381" r:id="rId30"/>
    <p:sldId id="383" r:id="rId31"/>
    <p:sldId id="430" r:id="rId32"/>
    <p:sldId id="294" r:id="rId33"/>
    <p:sldId id="275" r:id="rId34"/>
    <p:sldId id="276" r:id="rId35"/>
    <p:sldId id="274" r:id="rId36"/>
    <p:sldId id="325" r:id="rId3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4694"/>
    <a:srgbClr val="0F5139"/>
    <a:srgbClr val="115A3F"/>
    <a:srgbClr val="085A32"/>
    <a:srgbClr val="045A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770"/>
    <p:restoredTop sz="77594"/>
  </p:normalViewPr>
  <p:slideViewPr>
    <p:cSldViewPr snapToGrid="0" snapToObjects="1" showGuides="1">
      <p:cViewPr varScale="1">
        <p:scale>
          <a:sx n="83" d="100"/>
          <a:sy n="83" d="100"/>
        </p:scale>
        <p:origin x="2360" y="20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3.wmf"/><Relationship Id="rId1" Type="http://schemas.openxmlformats.org/officeDocument/2006/relationships/image" Target="../media/image3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EF4DEB-CB0B-2B4D-AA01-9AFD49DCC778}" type="datetimeFigureOut">
              <a:rPr lang="en-US" smtClean="0"/>
              <a:pPr/>
              <a:t>3/30/21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C0F5548-7E61-5A4C-BB7C-4C4159586B87}"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C0F5548-7E61-5A4C-BB7C-4C4159586B87}" type="slidenum">
              <a:rPr lang="en-US" smtClean="0"/>
              <a:pPr/>
              <a:t>1</a:t>
            </a:fld>
            <a:endParaRPr lang="en-US"/>
          </a:p>
        </p:txBody>
      </p:sp>
    </p:spTree>
    <p:extLst>
      <p:ext uri="{BB962C8B-B14F-4D97-AF65-F5344CB8AC3E}">
        <p14:creationId xmlns:p14="http://schemas.microsoft.com/office/powerpoint/2010/main" val="7730178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C0F5548-7E61-5A4C-BB7C-4C4159586B87}" type="slidenum">
              <a:rPr lang="en-US" smtClean="0"/>
              <a:pPr/>
              <a:t>10</a:t>
            </a:fld>
            <a:endParaRPr lang="en-US"/>
          </a:p>
        </p:txBody>
      </p:sp>
    </p:spTree>
    <p:extLst>
      <p:ext uri="{BB962C8B-B14F-4D97-AF65-F5344CB8AC3E}">
        <p14:creationId xmlns:p14="http://schemas.microsoft.com/office/powerpoint/2010/main" val="16941341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C0F5548-7E61-5A4C-BB7C-4C4159586B87}" type="slidenum">
              <a:rPr lang="en-US" smtClean="0"/>
              <a:pPr/>
              <a:t>11</a:t>
            </a:fld>
            <a:endParaRPr lang="en-US"/>
          </a:p>
        </p:txBody>
      </p:sp>
    </p:spTree>
    <p:extLst>
      <p:ext uri="{BB962C8B-B14F-4D97-AF65-F5344CB8AC3E}">
        <p14:creationId xmlns:p14="http://schemas.microsoft.com/office/powerpoint/2010/main" val="19740301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C0F5548-7E61-5A4C-BB7C-4C4159586B87}" type="slidenum">
              <a:rPr lang="en-US" smtClean="0"/>
              <a:pPr/>
              <a:t>12</a:t>
            </a:fld>
            <a:endParaRPr lang="en-US"/>
          </a:p>
        </p:txBody>
      </p:sp>
    </p:spTree>
    <p:extLst>
      <p:ext uri="{BB962C8B-B14F-4D97-AF65-F5344CB8AC3E}">
        <p14:creationId xmlns:p14="http://schemas.microsoft.com/office/powerpoint/2010/main" val="13027073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Let’s focus first</a:t>
            </a:r>
            <a:r>
              <a:rPr lang="en-US" baseline="0" dirty="0"/>
              <a:t> on intrinsic constraints</a:t>
            </a:r>
            <a:endParaRPr lang="en-US" dirty="0"/>
          </a:p>
        </p:txBody>
      </p:sp>
      <p:sp>
        <p:nvSpPr>
          <p:cNvPr id="4" name="Slide Number Placeholder 3"/>
          <p:cNvSpPr>
            <a:spLocks noGrp="1"/>
          </p:cNvSpPr>
          <p:nvPr>
            <p:ph type="sldNum" sz="quarter" idx="10"/>
          </p:nvPr>
        </p:nvSpPr>
        <p:spPr/>
        <p:txBody>
          <a:bodyPr/>
          <a:lstStyle/>
          <a:p>
            <a:fld id="{EC0F5548-7E61-5A4C-BB7C-4C4159586B87}"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In addition to</a:t>
            </a:r>
            <a:r>
              <a:rPr lang="en-US" baseline="0" dirty="0"/>
              <a:t> intrinsic constraints the environment or surroundings of an organisms can limit it’s ability for collect food</a:t>
            </a:r>
            <a:endParaRPr lang="en-US" dirty="0"/>
          </a:p>
        </p:txBody>
      </p:sp>
      <p:sp>
        <p:nvSpPr>
          <p:cNvPr id="4" name="Slide Number Placeholder 3"/>
          <p:cNvSpPr>
            <a:spLocks noGrp="1"/>
          </p:cNvSpPr>
          <p:nvPr>
            <p:ph type="sldNum" sz="quarter" idx="10"/>
          </p:nvPr>
        </p:nvSpPr>
        <p:spPr/>
        <p:txBody>
          <a:bodyPr/>
          <a:lstStyle/>
          <a:p>
            <a:fld id="{EC0F5548-7E61-5A4C-BB7C-4C4159586B87}" type="slidenum">
              <a:rPr lang="en-US" smtClean="0"/>
              <a:pPr/>
              <a:t>14</a:t>
            </a:fld>
            <a:endParaRPr lang="en-US"/>
          </a:p>
        </p:txBody>
      </p:sp>
    </p:spTree>
    <p:extLst>
      <p:ext uri="{BB962C8B-B14F-4D97-AF65-F5344CB8AC3E}">
        <p14:creationId xmlns:p14="http://schemas.microsoft.com/office/powerpoint/2010/main" val="9730618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To</a:t>
            </a:r>
            <a:r>
              <a:rPr lang="en-US" baseline="0" dirty="0"/>
              <a:t> bring us back out from the example I just showed you, extrinsic limitations are all around</a:t>
            </a:r>
            <a:endParaRPr lang="en-US" dirty="0"/>
          </a:p>
        </p:txBody>
      </p:sp>
      <p:sp>
        <p:nvSpPr>
          <p:cNvPr id="4" name="Slide Number Placeholder 3"/>
          <p:cNvSpPr>
            <a:spLocks noGrp="1"/>
          </p:cNvSpPr>
          <p:nvPr>
            <p:ph type="sldNum" sz="quarter" idx="10"/>
          </p:nvPr>
        </p:nvSpPr>
        <p:spPr/>
        <p:txBody>
          <a:bodyPr/>
          <a:lstStyle/>
          <a:p>
            <a:fld id="{EC0F5548-7E61-5A4C-BB7C-4C4159586B87}" type="slidenum">
              <a:rPr lang="en-US" smtClean="0"/>
              <a:pPr/>
              <a:t>15</a:t>
            </a:fld>
            <a:endParaRPr lang="en-US"/>
          </a:p>
        </p:txBody>
      </p:sp>
    </p:spTree>
    <p:extLst>
      <p:ext uri="{BB962C8B-B14F-4D97-AF65-F5344CB8AC3E}">
        <p14:creationId xmlns:p14="http://schemas.microsoft.com/office/powerpoint/2010/main" val="16313028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C0F5548-7E61-5A4C-BB7C-4C4159586B87}" type="slidenum">
              <a:rPr lang="en-US" smtClean="0"/>
              <a:pPr/>
              <a:t>16</a:t>
            </a:fld>
            <a:endParaRPr lang="en-US"/>
          </a:p>
        </p:txBody>
      </p:sp>
    </p:spTree>
    <p:extLst>
      <p:ext uri="{BB962C8B-B14F-4D97-AF65-F5344CB8AC3E}">
        <p14:creationId xmlns:p14="http://schemas.microsoft.com/office/powerpoint/2010/main" val="1055817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C0F5548-7E61-5A4C-BB7C-4C4159586B87}" type="slidenum">
              <a:rPr lang="en-US" smtClean="0"/>
              <a:pPr/>
              <a:t>17</a:t>
            </a:fld>
            <a:endParaRPr lang="en-US"/>
          </a:p>
        </p:txBody>
      </p:sp>
    </p:spTree>
    <p:extLst>
      <p:ext uri="{BB962C8B-B14F-4D97-AF65-F5344CB8AC3E}">
        <p14:creationId xmlns:p14="http://schemas.microsoft.com/office/powerpoint/2010/main" val="1482924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bwMode="auto">
          <a:noFill/>
          <a:ln>
            <a:solidFill>
              <a:srgbClr val="000000"/>
            </a:solidFill>
            <a:miter lim="800000"/>
            <a:headEnd/>
            <a:tailEnd/>
          </a:ln>
        </p:spPr>
      </p:sp>
      <p:sp>
        <p:nvSpPr>
          <p:cNvPr id="21506" name="Notes Placeholder 2"/>
          <p:cNvSpPr>
            <a:spLocks noGrp="1"/>
          </p:cNvSpPr>
          <p:nvPr>
            <p:ph type="body" idx="1"/>
          </p:nvPr>
        </p:nvSpPr>
        <p:spPr/>
        <p:txBody>
          <a:bodyPr/>
          <a:lstStyle/>
          <a:p>
            <a:pPr eaLnBrk="1" hangingPunct="1">
              <a:spcBef>
                <a:spcPct val="0"/>
              </a:spcBef>
            </a:pPr>
            <a:r>
              <a:rPr lang="en-US" dirty="0" err="1"/>
              <a:t>Holling</a:t>
            </a:r>
            <a:r>
              <a:rPr lang="en-US" dirty="0"/>
              <a:t> (1957) provided the classic model for harvesting food, it was designed for predators (**what kind**)?  He divided foraging into to mutually exclusive activities:  searching and handling.  He suggested that if handling remains constant, that as density of food items increases (thus search time per item increases), intake (or harvesting) should increase asymptotically, where the asymptote represents the animal’s intake when prey is so abundant, that searching time is </a:t>
            </a:r>
            <a:r>
              <a:rPr lang="en-US" dirty="0" err="1"/>
              <a:t>neglible</a:t>
            </a:r>
            <a:r>
              <a:rPr lang="en-US" dirty="0"/>
              <a:t> and all time is taken up just “handling”.  Handling included capture and consuming the prey.  </a:t>
            </a:r>
          </a:p>
        </p:txBody>
      </p:sp>
      <p:sp>
        <p:nvSpPr>
          <p:cNvPr id="21507" name="Slide Number Placeholder 3"/>
          <p:cNvSpPr>
            <a:spLocks noGrp="1"/>
          </p:cNvSpPr>
          <p:nvPr>
            <p:ph type="sldNum" sz="quarter" idx="5"/>
          </p:nvPr>
        </p:nvSpPr>
        <p:spPr>
          <a:noFill/>
        </p:spPr>
        <p:txBody>
          <a:bodyPr/>
          <a:lstStyle/>
          <a:p>
            <a:fld id="{EB41A8BF-67BC-4CF4-A758-8DE17B2B27D5}" type="slidenum">
              <a:rPr lang="en-US"/>
              <a:pPr/>
              <a:t>18</a:t>
            </a:fld>
            <a:endParaRPr lang="en-US"/>
          </a:p>
        </p:txBody>
      </p:sp>
    </p:spTree>
    <p:extLst>
      <p:ext uri="{BB962C8B-B14F-4D97-AF65-F5344CB8AC3E}">
        <p14:creationId xmlns:p14="http://schemas.microsoft.com/office/powerpoint/2010/main" val="455119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p:cNvSpPr>
          <p:nvPr>
            <p:ph type="sldImg"/>
          </p:nvPr>
        </p:nvSpPr>
        <p:spPr bwMode="auto">
          <a:noFill/>
          <a:ln>
            <a:solidFill>
              <a:srgbClr val="000000"/>
            </a:solidFill>
            <a:miter lim="800000"/>
            <a:headEnd/>
            <a:tailEnd/>
          </a:ln>
        </p:spPr>
      </p:sp>
      <p:sp>
        <p:nvSpPr>
          <p:cNvPr id="23554" name="Notes Placeholder 2"/>
          <p:cNvSpPr>
            <a:spLocks noGrp="1"/>
          </p:cNvSpPr>
          <p:nvPr>
            <p:ph type="body" idx="1"/>
          </p:nvPr>
        </p:nvSpPr>
        <p:spPr/>
        <p:txBody>
          <a:bodyPr/>
          <a:lstStyle/>
          <a:p>
            <a:pPr eaLnBrk="1" hangingPunct="1">
              <a:spcBef>
                <a:spcPct val="0"/>
              </a:spcBef>
            </a:pPr>
            <a:r>
              <a:rPr lang="en-US"/>
              <a:t>Although predators may use all sorts of measures to reduce search time, search and handling are mutually exclusive activities.  Can’t search for new zebra while consuming the first one.</a:t>
            </a:r>
          </a:p>
        </p:txBody>
      </p:sp>
      <p:sp>
        <p:nvSpPr>
          <p:cNvPr id="23555" name="Slide Number Placeholder 3"/>
          <p:cNvSpPr>
            <a:spLocks noGrp="1"/>
          </p:cNvSpPr>
          <p:nvPr>
            <p:ph type="sldNum" sz="quarter" idx="5"/>
          </p:nvPr>
        </p:nvSpPr>
        <p:spPr>
          <a:noFill/>
        </p:spPr>
        <p:txBody>
          <a:bodyPr/>
          <a:lstStyle/>
          <a:p>
            <a:fld id="{7D72548A-81FB-4D6C-AB34-6A31698B668F}" type="slidenum">
              <a:rPr lang="en-US"/>
              <a:pPr/>
              <a:t>19</a:t>
            </a:fld>
            <a:endParaRPr lang="en-US"/>
          </a:p>
        </p:txBody>
      </p:sp>
    </p:spTree>
    <p:extLst>
      <p:ext uri="{BB962C8B-B14F-4D97-AF65-F5344CB8AC3E}">
        <p14:creationId xmlns:p14="http://schemas.microsoft.com/office/powerpoint/2010/main" val="19990790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Organisms</a:t>
            </a:r>
            <a:r>
              <a:rPr lang="en-US" baseline="0" dirty="0"/>
              <a:t> constantly strive to pass on their genes.</a:t>
            </a:r>
          </a:p>
          <a:p>
            <a:r>
              <a:rPr lang="en-US" baseline="0" dirty="0"/>
              <a:t>Which means finding mates, escaping predation, meeting energetic requirements for survival</a:t>
            </a:r>
          </a:p>
        </p:txBody>
      </p:sp>
      <p:sp>
        <p:nvSpPr>
          <p:cNvPr id="4" name="Slide Number Placeholder 3"/>
          <p:cNvSpPr>
            <a:spLocks noGrp="1"/>
          </p:cNvSpPr>
          <p:nvPr>
            <p:ph type="sldNum" sz="quarter" idx="10"/>
          </p:nvPr>
        </p:nvSpPr>
        <p:spPr/>
        <p:txBody>
          <a:bodyPr/>
          <a:lstStyle/>
          <a:p>
            <a:fld id="{EC0F5548-7E61-5A4C-BB7C-4C4159586B87}"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p:cNvSpPr>
          <p:nvPr>
            <p:ph type="sldImg"/>
          </p:nvPr>
        </p:nvSpPr>
        <p:spPr bwMode="auto">
          <a:noFill/>
          <a:ln>
            <a:solidFill>
              <a:srgbClr val="000000"/>
            </a:solidFill>
            <a:miter lim="800000"/>
            <a:headEnd/>
            <a:tailEnd/>
          </a:ln>
        </p:spPr>
      </p:sp>
      <p:sp>
        <p:nvSpPr>
          <p:cNvPr id="25602" name="Notes Placeholder 2"/>
          <p:cNvSpPr>
            <a:spLocks noGrp="1"/>
          </p:cNvSpPr>
          <p:nvPr>
            <p:ph type="body" idx="1"/>
          </p:nvPr>
        </p:nvSpPr>
        <p:spPr/>
        <p:txBody>
          <a:bodyPr/>
          <a:lstStyle/>
          <a:p>
            <a:pPr marL="0" marR="0" indent="0" algn="l" defTabSz="457200" rtl="0" eaLnBrk="1" fontAlgn="auto" latinLnBrk="0" hangingPunct="1">
              <a:lnSpc>
                <a:spcPct val="100000"/>
              </a:lnSpc>
              <a:spcBef>
                <a:spcPct val="0"/>
              </a:spcBef>
              <a:spcAft>
                <a:spcPts val="0"/>
              </a:spcAft>
              <a:buClrTx/>
              <a:buSzTx/>
              <a:buFontTx/>
              <a:buNone/>
              <a:tabLst/>
              <a:defRPr/>
            </a:pPr>
            <a:r>
              <a:rPr lang="en-US" dirty="0"/>
              <a:t>This relationship is called “</a:t>
            </a:r>
            <a:r>
              <a:rPr lang="en-US" dirty="0" err="1"/>
              <a:t>Holling’s</a:t>
            </a:r>
            <a:r>
              <a:rPr lang="en-US" dirty="0"/>
              <a:t> disk equation” because he tested it by having subjects “capture” disks of paper arranged at different densities.  It is also called a Type II functional response.  The functional response is the relationship between the abundance of prey and the animal’s predation rate.</a:t>
            </a:r>
          </a:p>
          <a:p>
            <a:pPr eaLnBrk="1" hangingPunct="1">
              <a:spcBef>
                <a:spcPct val="0"/>
              </a:spcBef>
            </a:pPr>
            <a:endParaRPr lang="en-US" dirty="0"/>
          </a:p>
        </p:txBody>
      </p:sp>
      <p:sp>
        <p:nvSpPr>
          <p:cNvPr id="25603" name="Slide Number Placeholder 3"/>
          <p:cNvSpPr>
            <a:spLocks noGrp="1"/>
          </p:cNvSpPr>
          <p:nvPr>
            <p:ph type="sldNum" sz="quarter" idx="5"/>
          </p:nvPr>
        </p:nvSpPr>
        <p:spPr>
          <a:noFill/>
        </p:spPr>
        <p:txBody>
          <a:bodyPr/>
          <a:lstStyle/>
          <a:p>
            <a:fld id="{A564387E-8277-483E-82AA-866798605806}" type="slidenum">
              <a:rPr lang="en-US"/>
              <a:pPr/>
              <a:t>20</a:t>
            </a:fld>
            <a:endParaRPr lang="en-US"/>
          </a:p>
        </p:txBody>
      </p:sp>
    </p:spTree>
    <p:extLst>
      <p:ext uri="{BB962C8B-B14F-4D97-AF65-F5344CB8AC3E}">
        <p14:creationId xmlns:p14="http://schemas.microsoft.com/office/powerpoint/2010/main" val="18065065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p:cNvSpPr>
          <p:nvPr>
            <p:ph type="sldImg"/>
          </p:nvPr>
        </p:nvSpPr>
        <p:spPr bwMode="auto">
          <a:noFill/>
          <a:ln>
            <a:solidFill>
              <a:srgbClr val="000000"/>
            </a:solidFill>
            <a:miter lim="800000"/>
            <a:headEnd/>
            <a:tailEnd/>
          </a:ln>
        </p:spPr>
      </p:sp>
      <p:sp>
        <p:nvSpPr>
          <p:cNvPr id="29698" name="Notes Placeholder 2"/>
          <p:cNvSpPr>
            <a:spLocks noGrp="1"/>
          </p:cNvSpPr>
          <p:nvPr>
            <p:ph type="body" idx="1"/>
          </p:nvPr>
        </p:nvSpPr>
        <p:spPr/>
        <p:txBody>
          <a:bodyPr/>
          <a:lstStyle/>
          <a:p>
            <a:pPr eaLnBrk="1" hangingPunct="1">
              <a:spcBef>
                <a:spcPct val="0"/>
              </a:spcBef>
            </a:pPr>
            <a:r>
              <a:rPr lang="en-US" dirty="0"/>
              <a:t>They argued that </a:t>
            </a:r>
            <a:r>
              <a:rPr lang="en-US" dirty="0" err="1"/>
              <a:t>Holling’s</a:t>
            </a:r>
            <a:r>
              <a:rPr lang="en-US" dirty="0"/>
              <a:t> disk equation doesn’t work for herbivores, because while foraging they violate its assumption that search and handling are non-overlapping processes.  A herbivore searches for food, then stops to crop a bite.  These processes do not overlap.  After cropping a bite, the herbivore moves the plant tissue to its molars for chewing.  Because the front and back teeth do not occlude simultaneously, these two processes do not overlap.  However, Once the herbivore starts chewing, it is free to go searching for another bite.   In contrast, a lion cannot drag its prey along with it while searching for a new gazelle to eat.</a:t>
            </a:r>
          </a:p>
        </p:txBody>
      </p:sp>
      <p:sp>
        <p:nvSpPr>
          <p:cNvPr id="29699" name="Slide Number Placeholder 3"/>
          <p:cNvSpPr>
            <a:spLocks noGrp="1"/>
          </p:cNvSpPr>
          <p:nvPr>
            <p:ph type="sldNum" sz="quarter" idx="5"/>
          </p:nvPr>
        </p:nvSpPr>
        <p:spPr>
          <a:noFill/>
        </p:spPr>
        <p:txBody>
          <a:bodyPr/>
          <a:lstStyle/>
          <a:p>
            <a:fld id="{C7820F55-84CC-4519-9298-0E8EE7706DA3}" type="slidenum">
              <a:rPr lang="en-US"/>
              <a:pPr/>
              <a:t>21</a:t>
            </a:fld>
            <a:endParaRPr lang="en-US"/>
          </a:p>
        </p:txBody>
      </p:sp>
    </p:spTree>
    <p:extLst>
      <p:ext uri="{BB962C8B-B14F-4D97-AF65-F5344CB8AC3E}">
        <p14:creationId xmlns:p14="http://schemas.microsoft.com/office/powerpoint/2010/main" val="11295255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p:cNvSpPr>
          <p:nvPr>
            <p:ph type="sldImg"/>
          </p:nvPr>
        </p:nvSpPr>
        <p:spPr bwMode="auto">
          <a:noFill/>
          <a:ln>
            <a:solidFill>
              <a:srgbClr val="000000"/>
            </a:solidFill>
            <a:miter lim="800000"/>
            <a:headEnd/>
            <a:tailEnd/>
          </a:ln>
        </p:spPr>
      </p:sp>
      <p:sp>
        <p:nvSpPr>
          <p:cNvPr id="31746" name="Notes Placeholder 2"/>
          <p:cNvSpPr>
            <a:spLocks noGrp="1"/>
          </p:cNvSpPr>
          <p:nvPr>
            <p:ph type="body" idx="1"/>
          </p:nvPr>
        </p:nvSpPr>
        <p:spPr/>
        <p:txBody>
          <a:bodyPr/>
          <a:lstStyle/>
          <a:p>
            <a:pPr eaLnBrk="1" hangingPunct="1">
              <a:spcBef>
                <a:spcPct val="0"/>
              </a:spcBef>
            </a:pPr>
            <a:r>
              <a:rPr lang="en-US" dirty="0"/>
              <a:t>Therefore, plant density/biomass only influences harvesting rate when the time needed to search for food exceeds the time needed to chew the last bite taken at a plant.  </a:t>
            </a:r>
            <a:r>
              <a:rPr lang="en-US" dirty="0" err="1"/>
              <a:t>Spalinger</a:t>
            </a:r>
            <a:r>
              <a:rPr lang="en-US" dirty="0"/>
              <a:t> and Hobbs used d* to represent the plant density at which this occurs. </a:t>
            </a:r>
          </a:p>
        </p:txBody>
      </p:sp>
      <p:sp>
        <p:nvSpPr>
          <p:cNvPr id="31747" name="Slide Number Placeholder 3"/>
          <p:cNvSpPr>
            <a:spLocks noGrp="1"/>
          </p:cNvSpPr>
          <p:nvPr>
            <p:ph type="sldNum" sz="quarter" idx="5"/>
          </p:nvPr>
        </p:nvSpPr>
        <p:spPr>
          <a:noFill/>
        </p:spPr>
        <p:txBody>
          <a:bodyPr/>
          <a:lstStyle/>
          <a:p>
            <a:fld id="{D46C194F-ABF3-4D3F-8D4C-1CE9377C6D8F}" type="slidenum">
              <a:rPr lang="en-US"/>
              <a:pPr/>
              <a:t>22</a:t>
            </a:fld>
            <a:endParaRPr lang="en-US"/>
          </a:p>
        </p:txBody>
      </p:sp>
    </p:spTree>
    <p:extLst>
      <p:ext uri="{BB962C8B-B14F-4D97-AF65-F5344CB8AC3E}">
        <p14:creationId xmlns:p14="http://schemas.microsoft.com/office/powerpoint/2010/main" val="14486366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ct val="0"/>
              </a:spcBef>
              <a:spcAft>
                <a:spcPts val="0"/>
              </a:spcAft>
              <a:buClrTx/>
              <a:buSzTx/>
              <a:buFontTx/>
              <a:buNone/>
              <a:tabLst/>
              <a:defRPr/>
            </a:pPr>
            <a:r>
              <a:rPr lang="en-US" dirty="0"/>
              <a:t>They argued that </a:t>
            </a:r>
            <a:r>
              <a:rPr lang="en-US" dirty="0" err="1"/>
              <a:t>Holling’s</a:t>
            </a:r>
            <a:r>
              <a:rPr lang="en-US" dirty="0"/>
              <a:t> disk equation doesn’t work for herbivores, because while foraging they violate its assumption that search and handling are non-overlapping processes.  A herbivore searches for food, then stops to crop a bite.  These processes do not overlap.  After cropping a bite, the herbivore moves the plant tissue to its molars for chewing.  Because the front and back teeth do not occlude simultaneously, these two processes do not overlap.  However, Once the herbivore starts chewing, it is free to go searching for another bite.   In contrast, a lion cannot drag its prey along with it while searching for a new gazelle to eat.</a:t>
            </a:r>
          </a:p>
          <a:p>
            <a:pPr eaLnBrk="1" hangingPunct="1">
              <a:spcBef>
                <a:spcPct val="0"/>
              </a:spcBef>
            </a:pPr>
            <a:r>
              <a:rPr lang="en-US" dirty="0"/>
              <a:t>Therefore, plant density/biomass only influences harvesting rate when the time needed to search for food exceeds the time needed to chew the last bite taken at a plant.  </a:t>
            </a:r>
            <a:r>
              <a:rPr lang="en-US" dirty="0" err="1"/>
              <a:t>Spalinger</a:t>
            </a:r>
            <a:r>
              <a:rPr lang="en-US" dirty="0"/>
              <a:t> and Hobbs used d* to represent the plant density at which this occurs. </a:t>
            </a:r>
          </a:p>
        </p:txBody>
      </p:sp>
      <p:sp>
        <p:nvSpPr>
          <p:cNvPr id="4" name="Slide Number Placeholder 3"/>
          <p:cNvSpPr>
            <a:spLocks noGrp="1"/>
          </p:cNvSpPr>
          <p:nvPr>
            <p:ph type="sldNum" sz="quarter" idx="10"/>
          </p:nvPr>
        </p:nvSpPr>
        <p:spPr/>
        <p:txBody>
          <a:bodyPr/>
          <a:lstStyle/>
          <a:p>
            <a:fld id="{A60AE4EB-ED7D-0944-B06D-FA5DE5192A4B}" type="slidenum">
              <a:rPr lang="en-US" smtClean="0"/>
              <a:pPr/>
              <a:t>23</a:t>
            </a:fld>
            <a:endParaRPr lang="en-US"/>
          </a:p>
        </p:txBody>
      </p:sp>
    </p:spTree>
    <p:extLst>
      <p:ext uri="{BB962C8B-B14F-4D97-AF65-F5344CB8AC3E}">
        <p14:creationId xmlns:p14="http://schemas.microsoft.com/office/powerpoint/2010/main" val="4978675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noFill/>
          <a:ln>
            <a:solidFill>
              <a:srgbClr val="000000"/>
            </a:solidFill>
            <a:miter lim="800000"/>
            <a:headEnd/>
            <a:tailEnd/>
          </a:ln>
        </p:spPr>
      </p:sp>
      <p:sp>
        <p:nvSpPr>
          <p:cNvPr id="34818" name="Notes Placeholder 2"/>
          <p:cNvSpPr>
            <a:spLocks noGrp="1"/>
          </p:cNvSpPr>
          <p:nvPr>
            <p:ph type="body" idx="1"/>
          </p:nvPr>
        </p:nvSpPr>
        <p:spPr/>
        <p:txBody>
          <a:bodyPr/>
          <a:lstStyle/>
          <a:p>
            <a:pPr marL="0" marR="0" indent="0" algn="l" defTabSz="457200" rtl="0" eaLnBrk="1" fontAlgn="auto" latinLnBrk="0" hangingPunct="1">
              <a:lnSpc>
                <a:spcPct val="100000"/>
              </a:lnSpc>
              <a:spcBef>
                <a:spcPct val="0"/>
              </a:spcBef>
              <a:spcAft>
                <a:spcPts val="0"/>
              </a:spcAft>
              <a:buClrTx/>
              <a:buSzTx/>
              <a:buFontTx/>
              <a:buNone/>
              <a:tabLst/>
              <a:defRPr/>
            </a:pPr>
            <a:r>
              <a:rPr lang="en-US" dirty="0"/>
              <a:t>Therefore, plant density/biomass only influences harvesting rate when the time needed to search for food exceeds the time needed to chew the last bite taken at a plant.  </a:t>
            </a:r>
            <a:r>
              <a:rPr lang="en-US" dirty="0" err="1"/>
              <a:t>Spalinger</a:t>
            </a:r>
            <a:r>
              <a:rPr lang="en-US" dirty="0"/>
              <a:t> and Hobbs used d* to represent the plant density at which this occurs. </a:t>
            </a:r>
          </a:p>
          <a:p>
            <a:pPr eaLnBrk="1" hangingPunct="1">
              <a:spcBef>
                <a:spcPct val="0"/>
              </a:spcBef>
            </a:pPr>
            <a:endParaRPr lang="en-US" dirty="0"/>
          </a:p>
        </p:txBody>
      </p:sp>
      <p:sp>
        <p:nvSpPr>
          <p:cNvPr id="33795" name="Slide Number Placeholder 3"/>
          <p:cNvSpPr>
            <a:spLocks noGrp="1"/>
          </p:cNvSpPr>
          <p:nvPr>
            <p:ph type="sldNum" sz="quarter" idx="5"/>
          </p:nvPr>
        </p:nvSpPr>
        <p:spPr>
          <a:noFill/>
        </p:spPr>
        <p:txBody>
          <a:bodyPr/>
          <a:lstStyle/>
          <a:p>
            <a:fld id="{9F37E59C-4F12-4C08-8CF6-1F9BA42B9D3B}" type="slidenum">
              <a:rPr lang="en-US"/>
              <a:pPr/>
              <a:t>24</a:t>
            </a:fld>
            <a:endParaRPr lang="en-US"/>
          </a:p>
        </p:txBody>
      </p:sp>
    </p:spTree>
    <p:extLst>
      <p:ext uri="{BB962C8B-B14F-4D97-AF65-F5344CB8AC3E}">
        <p14:creationId xmlns:p14="http://schemas.microsoft.com/office/powerpoint/2010/main" val="14184081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C0F5548-7E61-5A4C-BB7C-4C4159586B87}" type="slidenum">
              <a:rPr lang="en-US" smtClean="0"/>
              <a:pPr/>
              <a:t>25</a:t>
            </a:fld>
            <a:endParaRPr lang="en-US"/>
          </a:p>
        </p:txBody>
      </p:sp>
    </p:spTree>
    <p:extLst>
      <p:ext uri="{BB962C8B-B14F-4D97-AF65-F5344CB8AC3E}">
        <p14:creationId xmlns:p14="http://schemas.microsoft.com/office/powerpoint/2010/main" val="6908285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5" name="Slide Image Placeholder 1"/>
          <p:cNvSpPr>
            <a:spLocks noGrp="1" noRot="1" noChangeAspect="1"/>
          </p:cNvSpPr>
          <p:nvPr>
            <p:ph type="sldImg"/>
          </p:nvPr>
        </p:nvSpPr>
        <p:spPr bwMode="auto">
          <a:noFill/>
          <a:ln>
            <a:solidFill>
              <a:srgbClr val="000000"/>
            </a:solidFill>
            <a:miter lim="800000"/>
            <a:headEnd/>
            <a:tailEnd/>
          </a:ln>
        </p:spPr>
      </p:sp>
      <p:sp>
        <p:nvSpPr>
          <p:cNvPr id="190466" name="Notes Placeholder 2"/>
          <p:cNvSpPr>
            <a:spLocks noGrp="1"/>
          </p:cNvSpPr>
          <p:nvPr>
            <p:ph type="body" idx="1"/>
          </p:nvPr>
        </p:nvSpPr>
        <p:spPr/>
        <p:txBody>
          <a:bodyPr/>
          <a:lstStyle/>
          <a:p>
            <a:pPr eaLnBrk="1" hangingPunct="1">
              <a:spcBef>
                <a:spcPct val="0"/>
              </a:spcBef>
            </a:pPr>
            <a:r>
              <a:rPr lang="en-US" dirty="0"/>
              <a:t>When densities are higher than d*, when animals can reach the next bite before finishing chewing the previous bite, they argued that harvesting rate is a function of the bite size the animal crops.  Without searching in the equation, harvesting is composed of 2 mutually-exclusive processes, cropping and chewing.  Cropping remains relatively constant with bite size, but chewing time increases with bite size.  When bites are small, most of harvesting time is taken up with cropping, whereas when bites are large, most of harvesting time is taken up with chewing.  Therefore, harvesting rate increases with bite size to an asymptote, which represents bites so large than cropping events are very rare.  At that point, harvesting rate is </a:t>
            </a:r>
            <a:r>
              <a:rPr lang="en-US" dirty="0" err="1"/>
              <a:t>essentailly</a:t>
            </a:r>
            <a:r>
              <a:rPr lang="en-US" dirty="0"/>
              <a:t> rate at which foods are processed by molars.  Popcorn example.</a:t>
            </a:r>
          </a:p>
          <a:p>
            <a:pPr eaLnBrk="1" hangingPunct="1">
              <a:spcBef>
                <a:spcPct val="0"/>
              </a:spcBef>
            </a:pPr>
            <a:endParaRPr lang="en-US" dirty="0"/>
          </a:p>
        </p:txBody>
      </p:sp>
      <p:sp>
        <p:nvSpPr>
          <p:cNvPr id="38915" name="Slide Number Placeholder 3"/>
          <p:cNvSpPr>
            <a:spLocks noGrp="1"/>
          </p:cNvSpPr>
          <p:nvPr>
            <p:ph type="sldNum" sz="quarter" idx="5"/>
          </p:nvPr>
        </p:nvSpPr>
        <p:spPr>
          <a:noFill/>
        </p:spPr>
        <p:txBody>
          <a:bodyPr/>
          <a:lstStyle/>
          <a:p>
            <a:fld id="{61509510-5D00-411C-A67F-51F3DEE9ABBE}" type="slidenum">
              <a:rPr lang="en-US"/>
              <a:pPr/>
              <a:t>26</a:t>
            </a:fld>
            <a:endParaRPr lang="en-US"/>
          </a:p>
        </p:txBody>
      </p:sp>
    </p:spTree>
    <p:extLst>
      <p:ext uri="{BB962C8B-B14F-4D97-AF65-F5344CB8AC3E}">
        <p14:creationId xmlns:p14="http://schemas.microsoft.com/office/powerpoint/2010/main" val="13526152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Compared to, when </a:t>
            </a:r>
            <a:r>
              <a:rPr lang="en-US" baseline="0" dirty="0"/>
              <a:t>plants are more abundant on the landscape, herbivores can collect food more quickly and have a higher intake rate.</a:t>
            </a:r>
          </a:p>
          <a:p>
            <a:pPr eaLnBrk="1" hangingPunct="1">
              <a:spcBef>
                <a:spcPct val="0"/>
              </a:spcBef>
            </a:pPr>
            <a:r>
              <a:rPr lang="en-US" dirty="0"/>
              <a:t>When densities are higher than d*, when animals can reach the next bite before finishing chewing the previous bite, they argued that harvesting rate is a function of the bite size the animal crops. When bites are small, most of harvesting time is taken up with cropping, whereas when bites are large, most of harvesting time is taken up with chewing.  Therefore, harvesting rate increases with bite size to an asymptote, which represents bites so large than cropping events are very rare.  At that point, harvesting rate is </a:t>
            </a:r>
            <a:r>
              <a:rPr lang="en-US" dirty="0" err="1"/>
              <a:t>essentailly</a:t>
            </a:r>
            <a:r>
              <a:rPr lang="en-US" dirty="0"/>
              <a:t> rate at which foods are processed by molars.  Popcorn example.</a:t>
            </a:r>
          </a:p>
          <a:p>
            <a:endParaRPr lang="en-US" dirty="0"/>
          </a:p>
        </p:txBody>
      </p:sp>
      <p:sp>
        <p:nvSpPr>
          <p:cNvPr id="4" name="Slide Number Placeholder 3"/>
          <p:cNvSpPr>
            <a:spLocks noGrp="1"/>
          </p:cNvSpPr>
          <p:nvPr>
            <p:ph type="sldNum" sz="quarter" idx="10"/>
          </p:nvPr>
        </p:nvSpPr>
        <p:spPr/>
        <p:txBody>
          <a:bodyPr/>
          <a:lstStyle/>
          <a:p>
            <a:fld id="{A60AE4EB-ED7D-0944-B06D-FA5DE5192A4B}" type="slidenum">
              <a:rPr lang="en-US" smtClean="0"/>
              <a:pPr/>
              <a:t>27</a:t>
            </a:fld>
            <a:endParaRPr lang="en-US"/>
          </a:p>
        </p:txBody>
      </p:sp>
    </p:spTree>
    <p:extLst>
      <p:ext uri="{BB962C8B-B14F-4D97-AF65-F5344CB8AC3E}">
        <p14:creationId xmlns:p14="http://schemas.microsoft.com/office/powerpoint/2010/main" val="1761270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7"/>
          <p:cNvSpPr>
            <a:spLocks noGrp="1" noChangeArrowheads="1"/>
          </p:cNvSpPr>
          <p:nvPr>
            <p:ph type="sldNum" sz="quarter" idx="5"/>
          </p:nvPr>
        </p:nvSpPr>
        <p:spPr>
          <a:noFill/>
        </p:spPr>
        <p:txBody>
          <a:bodyPr/>
          <a:lstStyle/>
          <a:p>
            <a:fld id="{EF2DC1C7-D88D-4423-AD14-AB49831A44EE}" type="slidenum">
              <a:rPr lang="en-US"/>
              <a:pPr/>
              <a:t>28</a:t>
            </a:fld>
            <a:endParaRPr lang="en-US"/>
          </a:p>
        </p:txBody>
      </p:sp>
      <p:sp>
        <p:nvSpPr>
          <p:cNvPr id="192514"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192515" name="Rectangle 3"/>
          <p:cNvSpPr>
            <a:spLocks noGrp="1" noChangeArrowheads="1"/>
          </p:cNvSpPr>
          <p:nvPr>
            <p:ph type="body" idx="1"/>
          </p:nvPr>
        </p:nvSpPr>
        <p:spPr>
          <a:xfrm>
            <a:off x="913805" y="4343703"/>
            <a:ext cx="5030391" cy="4115405"/>
          </a:xfrm>
          <a:solidFill>
            <a:srgbClr val="FFFFFF"/>
          </a:solidFill>
          <a:ln>
            <a:solidFill>
              <a:srgbClr val="000000"/>
            </a:solidFill>
          </a:ln>
        </p:spPr>
        <p:txBody>
          <a:bodyPr/>
          <a:lstStyle/>
          <a:p>
            <a:pPr eaLnBrk="1" hangingPunct="1">
              <a:spcBef>
                <a:spcPct val="0"/>
              </a:spcBef>
              <a:buClr>
                <a:srgbClr val="FF6600"/>
              </a:buClr>
            </a:pPr>
            <a:r>
              <a:rPr lang="en-US" dirty="0">
                <a:latin typeface="Comic Sans MS" pitchFamily="66" charset="0"/>
              </a:rPr>
              <a:t>Because animals cannot crop and chew bites efficiently at the same time, they spend more time handling (cropping) small bites per gram of plant tissue ingested than large bites.  This idea has led to a functional response model for herbivores relating intake rate to bite size, in which intake rate increases </a:t>
            </a:r>
            <a:r>
              <a:rPr lang="en-US" dirty="0" err="1">
                <a:latin typeface="Comic Sans MS" pitchFamily="66" charset="0"/>
              </a:rPr>
              <a:t>asympotically</a:t>
            </a:r>
            <a:r>
              <a:rPr lang="en-US" dirty="0">
                <a:latin typeface="Comic Sans MS" pitchFamily="66" charset="0"/>
              </a:rPr>
              <a:t> with bite size according to a </a:t>
            </a:r>
            <a:r>
              <a:rPr lang="en-US" dirty="0" err="1">
                <a:latin typeface="Comic Sans MS" pitchFamily="66" charset="0"/>
              </a:rPr>
              <a:t>Michaelis-Menten</a:t>
            </a:r>
            <a:r>
              <a:rPr lang="en-US" dirty="0">
                <a:latin typeface="Comic Sans MS" pitchFamily="66" charset="0"/>
              </a:rPr>
              <a:t> form.</a:t>
            </a:r>
            <a:endParaRPr lang="en-US" dirty="0"/>
          </a:p>
        </p:txBody>
      </p:sp>
    </p:spTree>
    <p:extLst>
      <p:ext uri="{BB962C8B-B14F-4D97-AF65-F5344CB8AC3E}">
        <p14:creationId xmlns:p14="http://schemas.microsoft.com/office/powerpoint/2010/main" val="45216250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C0F5548-7E61-5A4C-BB7C-4C4159586B87}" type="slidenum">
              <a:rPr lang="en-US" smtClean="0"/>
              <a:pPr/>
              <a:t>29</a:t>
            </a:fld>
            <a:endParaRPr lang="en-US"/>
          </a:p>
        </p:txBody>
      </p:sp>
    </p:spTree>
    <p:extLst>
      <p:ext uri="{BB962C8B-B14F-4D97-AF65-F5344CB8AC3E}">
        <p14:creationId xmlns:p14="http://schemas.microsoft.com/office/powerpoint/2010/main" val="14590962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C0F5548-7E61-5A4C-BB7C-4C4159586B87}" type="slidenum">
              <a:rPr lang="en-US" smtClean="0"/>
              <a:pPr/>
              <a:t>3</a:t>
            </a:fld>
            <a:endParaRPr lang="en-US"/>
          </a:p>
        </p:txBody>
      </p:sp>
    </p:spTree>
    <p:extLst>
      <p:ext uri="{BB962C8B-B14F-4D97-AF65-F5344CB8AC3E}">
        <p14:creationId xmlns:p14="http://schemas.microsoft.com/office/powerpoint/2010/main" val="198220575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Slide Image Placeholder 1"/>
          <p:cNvSpPr>
            <a:spLocks noGrp="1" noRot="1" noChangeAspect="1"/>
          </p:cNvSpPr>
          <p:nvPr>
            <p:ph type="sldImg"/>
          </p:nvPr>
        </p:nvSpPr>
        <p:spPr bwMode="auto">
          <a:noFill/>
          <a:ln>
            <a:solidFill>
              <a:srgbClr val="000000"/>
            </a:solidFill>
            <a:miter lim="800000"/>
            <a:headEnd/>
            <a:tailEnd/>
          </a:ln>
        </p:spPr>
      </p:sp>
      <p:sp>
        <p:nvSpPr>
          <p:cNvPr id="198658" name="Notes Placeholder 2"/>
          <p:cNvSpPr>
            <a:spLocks noGrp="1"/>
          </p:cNvSpPr>
          <p:nvPr>
            <p:ph type="body" idx="1"/>
          </p:nvPr>
        </p:nvSpPr>
        <p:spPr/>
        <p:txBody>
          <a:bodyPr/>
          <a:lstStyle/>
          <a:p>
            <a:pPr eaLnBrk="1" hangingPunct="1">
              <a:spcBef>
                <a:spcPct val="0"/>
              </a:spcBef>
            </a:pPr>
            <a:endParaRPr lang="en-US"/>
          </a:p>
        </p:txBody>
      </p:sp>
      <p:sp>
        <p:nvSpPr>
          <p:cNvPr id="45059" name="Slide Number Placeholder 3"/>
          <p:cNvSpPr>
            <a:spLocks noGrp="1"/>
          </p:cNvSpPr>
          <p:nvPr>
            <p:ph type="sldNum" sz="quarter" idx="5"/>
          </p:nvPr>
        </p:nvSpPr>
        <p:spPr>
          <a:noFill/>
        </p:spPr>
        <p:txBody>
          <a:bodyPr/>
          <a:lstStyle/>
          <a:p>
            <a:fld id="{3448BCA8-42B2-4A44-B92C-0C41EFECE03A}" type="slidenum">
              <a:rPr lang="en-US"/>
              <a:pPr/>
              <a:t>30</a:t>
            </a:fld>
            <a:endParaRPr lang="en-US"/>
          </a:p>
        </p:txBody>
      </p:sp>
    </p:spTree>
    <p:extLst>
      <p:ext uri="{BB962C8B-B14F-4D97-AF65-F5344CB8AC3E}">
        <p14:creationId xmlns:p14="http://schemas.microsoft.com/office/powerpoint/2010/main" val="19818610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latin typeface="Arial" charset="0"/>
              </a:rPr>
              <a:t>The composition of plant species varies on the landscape as well and different plant species have different sized leaves in addition to varied nutritional quality. Size of the leaf constrains the bite size. Herbivores take thousands of bites in a day and over time the difference between a large bite and small adds up. So observe how big are the bites and how many they take</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latin typeface="Arial" charset="0"/>
              </a:rPr>
              <a:t>Even small increases in bite size asymptotically increase intake rate (how quickly animals can harvest food). Intake rate determines how long an animal must spend foraging</a:t>
            </a:r>
            <a:endParaRPr lang="en-US" dirty="0">
              <a:latin typeface="Arial" charset="0"/>
            </a:endParaRPr>
          </a:p>
          <a:p>
            <a:endParaRPr lang="en-US" dirty="0"/>
          </a:p>
        </p:txBody>
      </p:sp>
      <p:sp>
        <p:nvSpPr>
          <p:cNvPr id="4" name="Slide Number Placeholder 3"/>
          <p:cNvSpPr>
            <a:spLocks noGrp="1"/>
          </p:cNvSpPr>
          <p:nvPr>
            <p:ph type="sldNum" sz="quarter" idx="10"/>
          </p:nvPr>
        </p:nvSpPr>
        <p:spPr/>
        <p:txBody>
          <a:bodyPr/>
          <a:lstStyle/>
          <a:p>
            <a:fld id="{A60AE4EB-ED7D-0944-B06D-FA5DE5192A4B}" type="slidenum">
              <a:rPr lang="en-US" smtClean="0"/>
              <a:pPr/>
              <a:t>31</a:t>
            </a:fld>
            <a:endParaRPr lang="en-US"/>
          </a:p>
        </p:txBody>
      </p:sp>
    </p:spTree>
    <p:extLst>
      <p:ext uri="{BB962C8B-B14F-4D97-AF65-F5344CB8AC3E}">
        <p14:creationId xmlns:p14="http://schemas.microsoft.com/office/powerpoint/2010/main" val="7439385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5889" name="Slide Image Placeholder 1"/>
          <p:cNvSpPr>
            <a:spLocks noGrp="1" noRot="1" noChangeAspect="1" noTextEdit="1"/>
          </p:cNvSpPr>
          <p:nvPr>
            <p:ph type="sldImg"/>
          </p:nvPr>
        </p:nvSpPr>
        <p:spPr>
          <a:xfrm>
            <a:off x="1146175" y="685800"/>
            <a:ext cx="4570413" cy="3429000"/>
          </a:xfrm>
          <a:ln/>
        </p:spPr>
      </p:sp>
      <p:sp>
        <p:nvSpPr>
          <p:cNvPr id="805890" name="Notes Placeholder 2"/>
          <p:cNvSpPr>
            <a:spLocks noGrp="1"/>
          </p:cNvSpPr>
          <p:nvPr>
            <p:ph type="body" idx="1"/>
          </p:nvPr>
        </p:nvSpPr>
        <p:spPr>
          <a:noFill/>
          <a:ln/>
        </p:spPr>
        <p:txBody>
          <a:bodyPr lIns="91435" tIns="45717" rIns="91435" bIns="45717"/>
          <a:lstStyle/>
          <a:p>
            <a:pPr eaLnBrk="1" hangingPunct="1"/>
            <a:r>
              <a:rPr lang="en-US" dirty="0">
                <a:latin typeface="Arial" charset="0"/>
              </a:rPr>
              <a:t>Plant</a:t>
            </a:r>
            <a:r>
              <a:rPr lang="en-US" baseline="0" dirty="0">
                <a:latin typeface="Arial" charset="0"/>
              </a:rPr>
              <a:t> availability and species composition affect intake rate, quality of the diets (here DE) and foraging time which all together determine daily digestible energy intake, energy animals collect in a day</a:t>
            </a:r>
            <a:endParaRPr lang="en-US" dirty="0">
              <a:latin typeface="Arial" charset="0"/>
            </a:endParaRPr>
          </a:p>
        </p:txBody>
      </p:sp>
      <p:sp>
        <p:nvSpPr>
          <p:cNvPr id="805891" name="Slide Number Placeholder 3"/>
          <p:cNvSpPr txBox="1">
            <a:spLocks noGrp="1"/>
          </p:cNvSpPr>
          <p:nvPr/>
        </p:nvSpPr>
        <p:spPr bwMode="auto">
          <a:xfrm>
            <a:off x="3884842" y="8685071"/>
            <a:ext cx="2971592" cy="457358"/>
          </a:xfrm>
          <a:prstGeom prst="rect">
            <a:avLst/>
          </a:prstGeom>
          <a:noFill/>
          <a:ln w="9525">
            <a:noFill/>
            <a:miter lim="800000"/>
            <a:headEnd/>
            <a:tailEnd/>
          </a:ln>
        </p:spPr>
        <p:txBody>
          <a:bodyPr lIns="91435" tIns="45717" rIns="91435" bIns="45717" anchor="b"/>
          <a:lstStyle/>
          <a:p>
            <a:pPr algn="r" defTabSz="914962"/>
            <a:fld id="{D5CA8A9B-5C61-4BC2-BA50-2C75C0ED4D5F}" type="slidenum">
              <a:rPr lang="en-US" sz="1200">
                <a:latin typeface="Calibri" pitchFamily="34" charset="0"/>
              </a:rPr>
              <a:pPr algn="r" defTabSz="914962"/>
              <a:t>32</a:t>
            </a:fld>
            <a:endParaRPr lang="en-US" sz="1200" dirty="0">
              <a:latin typeface="Calibri"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C0F5548-7E61-5A4C-BB7C-4C4159586B87}" type="slidenum">
              <a:rPr lang="en-US" smtClean="0"/>
              <a:pPr/>
              <a:t>36</a:t>
            </a:fld>
            <a:endParaRPr lang="en-US"/>
          </a:p>
        </p:txBody>
      </p:sp>
    </p:spTree>
    <p:extLst>
      <p:ext uri="{BB962C8B-B14F-4D97-AF65-F5344CB8AC3E}">
        <p14:creationId xmlns:p14="http://schemas.microsoft.com/office/powerpoint/2010/main" val="2157430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When using these models, we</a:t>
            </a:r>
            <a:r>
              <a:rPr lang="en-US" baseline="0" dirty="0"/>
              <a:t> are assuming several things: </a:t>
            </a:r>
          </a:p>
        </p:txBody>
      </p:sp>
      <p:sp>
        <p:nvSpPr>
          <p:cNvPr id="4" name="Slide Number Placeholder 3"/>
          <p:cNvSpPr>
            <a:spLocks noGrp="1"/>
          </p:cNvSpPr>
          <p:nvPr>
            <p:ph type="sldNum" sz="quarter" idx="10"/>
          </p:nvPr>
        </p:nvSpPr>
        <p:spPr/>
        <p:txBody>
          <a:bodyPr/>
          <a:lstStyle/>
          <a:p>
            <a:fld id="{EC0F5548-7E61-5A4C-BB7C-4C4159586B87}"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 3 components of optimal foraging models</a:t>
            </a:r>
          </a:p>
        </p:txBody>
      </p:sp>
      <p:sp>
        <p:nvSpPr>
          <p:cNvPr id="4" name="Slide Number Placeholder 3"/>
          <p:cNvSpPr>
            <a:spLocks noGrp="1"/>
          </p:cNvSpPr>
          <p:nvPr>
            <p:ph type="sldNum" sz="quarter" idx="10"/>
          </p:nvPr>
        </p:nvSpPr>
        <p:spPr/>
        <p:txBody>
          <a:bodyPr/>
          <a:lstStyle/>
          <a:p>
            <a:fld id="{EC0F5548-7E61-5A4C-BB7C-4C4159586B87}"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C0F5548-7E61-5A4C-BB7C-4C4159586B87}"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Now</a:t>
            </a:r>
            <a:r>
              <a:rPr lang="en-US" baseline="0" dirty="0"/>
              <a:t> that we know what decision we are assessing, what currency do we measure it in?</a:t>
            </a:r>
            <a:endParaRPr lang="en-US" dirty="0"/>
          </a:p>
        </p:txBody>
      </p:sp>
      <p:sp>
        <p:nvSpPr>
          <p:cNvPr id="4" name="Slide Number Placeholder 3"/>
          <p:cNvSpPr>
            <a:spLocks noGrp="1"/>
          </p:cNvSpPr>
          <p:nvPr>
            <p:ph type="sldNum" sz="quarter" idx="10"/>
          </p:nvPr>
        </p:nvSpPr>
        <p:spPr/>
        <p:txBody>
          <a:bodyPr/>
          <a:lstStyle/>
          <a:p>
            <a:fld id="{EC0F5548-7E61-5A4C-BB7C-4C4159586B87}"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C0F5548-7E61-5A4C-BB7C-4C4159586B87}" type="slidenum">
              <a:rPr lang="en-US" smtClean="0"/>
              <a:pPr/>
              <a:t>8</a:t>
            </a:fld>
            <a:endParaRPr lang="en-US"/>
          </a:p>
        </p:txBody>
      </p:sp>
    </p:spTree>
    <p:extLst>
      <p:ext uri="{BB962C8B-B14F-4D97-AF65-F5344CB8AC3E}">
        <p14:creationId xmlns:p14="http://schemas.microsoft.com/office/powerpoint/2010/main" val="10183251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5889" name="Slide Image Placeholder 1"/>
          <p:cNvSpPr>
            <a:spLocks noGrp="1" noRot="1" noChangeAspect="1" noTextEdit="1"/>
          </p:cNvSpPr>
          <p:nvPr>
            <p:ph type="sldImg"/>
          </p:nvPr>
        </p:nvSpPr>
        <p:spPr>
          <a:xfrm>
            <a:off x="1146175" y="685800"/>
            <a:ext cx="4570413" cy="3429000"/>
          </a:xfrm>
          <a:ln/>
        </p:spPr>
      </p:sp>
      <p:sp>
        <p:nvSpPr>
          <p:cNvPr id="805890" name="Notes Placeholder 2"/>
          <p:cNvSpPr>
            <a:spLocks noGrp="1"/>
          </p:cNvSpPr>
          <p:nvPr>
            <p:ph type="body" idx="1"/>
          </p:nvPr>
        </p:nvSpPr>
        <p:spPr>
          <a:noFill/>
          <a:ln/>
        </p:spPr>
        <p:txBody>
          <a:bodyPr lIns="91435" tIns="45717" rIns="91435" bIns="45717"/>
          <a:lstStyle/>
          <a:p>
            <a:pPr eaLnBrk="1" hangingPunct="1"/>
            <a:r>
              <a:rPr lang="en-US" baseline="0" dirty="0">
                <a:latin typeface="Arial" charset="0"/>
              </a:rPr>
              <a:t>Probability of twinning for mule increases with energy intake of mother during breeding season and many species have show that females with better body condition have more/healthier young</a:t>
            </a:r>
            <a:endParaRPr lang="en-US" dirty="0">
              <a:latin typeface="Arial" charset="0"/>
            </a:endParaRPr>
          </a:p>
        </p:txBody>
      </p:sp>
      <p:sp>
        <p:nvSpPr>
          <p:cNvPr id="805891" name="Slide Number Placeholder 3"/>
          <p:cNvSpPr txBox="1">
            <a:spLocks noGrp="1"/>
          </p:cNvSpPr>
          <p:nvPr/>
        </p:nvSpPr>
        <p:spPr bwMode="auto">
          <a:xfrm>
            <a:off x="3884842" y="8685071"/>
            <a:ext cx="2971592" cy="457358"/>
          </a:xfrm>
          <a:prstGeom prst="rect">
            <a:avLst/>
          </a:prstGeom>
          <a:noFill/>
          <a:ln w="9525">
            <a:noFill/>
            <a:miter lim="800000"/>
            <a:headEnd/>
            <a:tailEnd/>
          </a:ln>
        </p:spPr>
        <p:txBody>
          <a:bodyPr lIns="91435" tIns="45717" rIns="91435" bIns="45717" anchor="b"/>
          <a:lstStyle/>
          <a:p>
            <a:pPr algn="r" defTabSz="914962"/>
            <a:fld id="{D5CA8A9B-5C61-4BC2-BA50-2C75C0ED4D5F}" type="slidenum">
              <a:rPr lang="en-US" sz="1200">
                <a:latin typeface="Calibri" pitchFamily="34" charset="0"/>
              </a:rPr>
              <a:pPr algn="r" defTabSz="914962"/>
              <a:t>9</a:t>
            </a:fld>
            <a:endParaRPr lang="en-US" sz="1200" dirty="0">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98648E0-3587-1347-A248-4E1251D44DC2}" type="datetimeFigureOut">
              <a:rPr lang="en-US" smtClean="0"/>
              <a:pPr/>
              <a:t>3/30/21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501DFF-BE20-6A42-B353-5956A7A3753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98648E0-3587-1347-A248-4E1251D44DC2}" type="datetimeFigureOut">
              <a:rPr lang="en-US" smtClean="0"/>
              <a:pPr/>
              <a:t>3/30/21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501DFF-BE20-6A42-B353-5956A7A3753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98648E0-3587-1347-A248-4E1251D44DC2}" type="datetimeFigureOut">
              <a:rPr lang="en-US" smtClean="0"/>
              <a:pPr/>
              <a:t>3/30/21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501DFF-BE20-6A42-B353-5956A7A3753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98648E0-3587-1347-A248-4E1251D44DC2}" type="datetimeFigureOut">
              <a:rPr lang="en-US" smtClean="0"/>
              <a:pPr/>
              <a:t>3/30/21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501DFF-BE20-6A42-B353-5956A7A3753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98648E0-3587-1347-A248-4E1251D44DC2}" type="datetimeFigureOut">
              <a:rPr lang="en-US" smtClean="0"/>
              <a:pPr/>
              <a:t>3/30/21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501DFF-BE20-6A42-B353-5956A7A3753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98648E0-3587-1347-A248-4E1251D44DC2}" type="datetimeFigureOut">
              <a:rPr lang="en-US" smtClean="0"/>
              <a:pPr/>
              <a:t>3/30/21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6501DFF-BE20-6A42-B353-5956A7A3753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98648E0-3587-1347-A248-4E1251D44DC2}" type="datetimeFigureOut">
              <a:rPr lang="en-US" smtClean="0"/>
              <a:pPr/>
              <a:t>3/30/21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6501DFF-BE20-6A42-B353-5956A7A3753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98648E0-3587-1347-A248-4E1251D44DC2}" type="datetimeFigureOut">
              <a:rPr lang="en-US" smtClean="0"/>
              <a:pPr/>
              <a:t>3/30/21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6501DFF-BE20-6A42-B353-5956A7A3753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98648E0-3587-1347-A248-4E1251D44DC2}" type="datetimeFigureOut">
              <a:rPr lang="en-US" smtClean="0"/>
              <a:pPr/>
              <a:t>3/30/21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6501DFF-BE20-6A42-B353-5956A7A3753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98648E0-3587-1347-A248-4E1251D44DC2}" type="datetimeFigureOut">
              <a:rPr lang="en-US" smtClean="0"/>
              <a:pPr/>
              <a:t>3/30/21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6501DFF-BE20-6A42-B353-5956A7A3753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98648E0-3587-1347-A248-4E1251D44DC2}" type="datetimeFigureOut">
              <a:rPr lang="en-US" smtClean="0"/>
              <a:pPr/>
              <a:t>3/30/21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6501DFF-BE20-6A42-B353-5956A7A3753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F5139"/>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98648E0-3587-1347-A248-4E1251D44DC2}" type="datetimeFigureOut">
              <a:rPr lang="en-US" smtClean="0"/>
              <a:pPr/>
              <a:t>3/30/21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01DFF-BE20-6A42-B353-5956A7A3753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1.jpeg"/></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21.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tags" Target="../tags/tag1.xml"/><Relationship Id="rId5" Type="http://schemas.openxmlformats.org/officeDocument/2006/relationships/image" Target="../media/image31.png"/><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notesSlide" Target="../notesSlides/notesSlide24.xml"/><Relationship Id="rId7" Type="http://schemas.openxmlformats.org/officeDocument/2006/relationships/image" Target="../media/image32.wmf"/><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21.jpeg"/><Relationship Id="rId4" Type="http://schemas.openxmlformats.org/officeDocument/2006/relationships/image" Target="../media/image34.png"/><Relationship Id="rId9" Type="http://schemas.openxmlformats.org/officeDocument/2006/relationships/image" Target="../media/image33.wmf"/></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image" Target="../media/image35.emf"/><Relationship Id="rId4" Type="http://schemas.openxmlformats.org/officeDocument/2006/relationships/oleObject" Target="../embeddings/oleObject3.bin"/></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6.xml"/><Relationship Id="rId1" Type="http://schemas.openxmlformats.org/officeDocument/2006/relationships/slideLayout" Target="../slideLayouts/slideLayout6.xml"/><Relationship Id="rId4" Type="http://schemas.openxmlformats.org/officeDocument/2006/relationships/image" Target="../media/image21.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5.xml"/><Relationship Id="rId1" Type="http://schemas.openxmlformats.org/officeDocument/2006/relationships/tags" Target="../tags/tag2.xml"/><Relationship Id="rId5" Type="http://schemas.openxmlformats.org/officeDocument/2006/relationships/image" Target="../media/image31.png"/><Relationship Id="rId4" Type="http://schemas.openxmlformats.org/officeDocument/2006/relationships/image" Target="../media/image30.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vmlDrawing" Target="../drawings/vmlDrawing3.vml"/><Relationship Id="rId5" Type="http://schemas.openxmlformats.org/officeDocument/2006/relationships/image" Target="../media/image37.emf"/><Relationship Id="rId4" Type="http://schemas.openxmlformats.org/officeDocument/2006/relationships/oleObject" Target="../embeddings/oleObject4.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31.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notesSlide" Target="../notesSlides/notesSlide31.xml"/><Relationship Id="rId7" Type="http://schemas.openxmlformats.org/officeDocument/2006/relationships/image" Target="../media/image44.png"/><Relationship Id="rId2" Type="http://schemas.openxmlformats.org/officeDocument/2006/relationships/slideLayout" Target="../slideLayouts/slideLayout5.xml"/><Relationship Id="rId1" Type="http://schemas.openxmlformats.org/officeDocument/2006/relationships/tags" Target="../tags/tag3.xml"/><Relationship Id="rId6" Type="http://schemas.openxmlformats.org/officeDocument/2006/relationships/image" Target="../media/image43.png"/><Relationship Id="rId5" Type="http://schemas.openxmlformats.org/officeDocument/2006/relationships/image" Target="../media/image39.png"/><Relationship Id="rId4" Type="http://schemas.openxmlformats.org/officeDocument/2006/relationships/image" Target="../media/image42.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4v"/><Relationship Id="rId1" Type="http://schemas.microsoft.com/office/2007/relationships/media" Target="../media/media1.m4v"/><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2" Type="http://schemas.openxmlformats.org/officeDocument/2006/relationships/image" Target="../media/image47.tif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11200" y="215128"/>
            <a:ext cx="7772400" cy="1470025"/>
          </a:xfrm>
        </p:spPr>
        <p:txBody>
          <a:bodyPr/>
          <a:lstStyle/>
          <a:p>
            <a:r>
              <a:rPr lang="en-US" dirty="0">
                <a:solidFill>
                  <a:schemeClr val="bg1"/>
                </a:solidFill>
              </a:rPr>
              <a:t>Today: Intake and energy budgets</a:t>
            </a:r>
          </a:p>
        </p:txBody>
      </p:sp>
      <p:sp>
        <p:nvSpPr>
          <p:cNvPr id="3" name="Subtitle 2"/>
          <p:cNvSpPr>
            <a:spLocks noGrp="1"/>
          </p:cNvSpPr>
          <p:nvPr>
            <p:ph type="subTitle" idx="1"/>
          </p:nvPr>
        </p:nvSpPr>
        <p:spPr>
          <a:xfrm>
            <a:off x="274320" y="2351580"/>
            <a:ext cx="8869680" cy="2819400"/>
          </a:xfrm>
        </p:spPr>
        <p:txBody>
          <a:bodyPr>
            <a:normAutofit fontScale="85000" lnSpcReduction="20000"/>
          </a:bodyPr>
          <a:lstStyle/>
          <a:p>
            <a:r>
              <a:rPr lang="en-US" dirty="0">
                <a:solidFill>
                  <a:schemeClr val="bg2">
                    <a:lumMod val="75000"/>
                  </a:schemeClr>
                </a:solidFill>
              </a:rPr>
              <a:t>Lab:  Use BORIS to document how bears spend time!</a:t>
            </a:r>
          </a:p>
        </p:txBody>
      </p:sp>
    </p:spTree>
    <p:extLst>
      <p:ext uri="{BB962C8B-B14F-4D97-AF65-F5344CB8AC3E}">
        <p14:creationId xmlns:p14="http://schemas.microsoft.com/office/powerpoint/2010/main" val="18093691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FFFF"/>
                </a:solidFill>
              </a:rPr>
              <a:t>Common currencies</a:t>
            </a:r>
          </a:p>
        </p:txBody>
      </p:sp>
      <p:sp>
        <p:nvSpPr>
          <p:cNvPr id="3" name="Content Placeholder 2"/>
          <p:cNvSpPr>
            <a:spLocks noGrp="1"/>
          </p:cNvSpPr>
          <p:nvPr>
            <p:ph idx="1"/>
          </p:nvPr>
        </p:nvSpPr>
        <p:spPr>
          <a:xfrm>
            <a:off x="457200" y="1500317"/>
            <a:ext cx="8229600" cy="4525963"/>
          </a:xfrm>
        </p:spPr>
        <p:txBody>
          <a:bodyPr/>
          <a:lstStyle/>
          <a:p>
            <a:r>
              <a:rPr lang="en-US" dirty="0">
                <a:solidFill>
                  <a:srgbClr val="FFFFFF"/>
                </a:solidFill>
              </a:rPr>
              <a:t>Variables that by optimizing, natural selection is ultimately maximizing fitness</a:t>
            </a:r>
          </a:p>
          <a:p>
            <a:pPr lvl="1"/>
            <a:endParaRPr lang="en-US" dirty="0">
              <a:solidFill>
                <a:srgbClr val="FFFFFF"/>
              </a:solidFill>
            </a:endParaRPr>
          </a:p>
        </p:txBody>
      </p:sp>
      <p:sp>
        <p:nvSpPr>
          <p:cNvPr id="4" name="TextBox 3"/>
          <p:cNvSpPr txBox="1"/>
          <p:nvPr/>
        </p:nvSpPr>
        <p:spPr>
          <a:xfrm>
            <a:off x="642182" y="2668288"/>
            <a:ext cx="8148614" cy="1815882"/>
          </a:xfrm>
          <a:prstGeom prst="rect">
            <a:avLst/>
          </a:prstGeom>
          <a:noFill/>
        </p:spPr>
        <p:txBody>
          <a:bodyPr wrap="square" rtlCol="0">
            <a:spAutoFit/>
          </a:bodyPr>
          <a:lstStyle/>
          <a:p>
            <a:pPr lvl="1"/>
            <a:r>
              <a:rPr lang="en-US" sz="2800" b="1" dirty="0">
                <a:solidFill>
                  <a:schemeClr val="bg1">
                    <a:lumMod val="75000"/>
                  </a:schemeClr>
                </a:solidFill>
              </a:rPr>
              <a:t>Energy</a:t>
            </a:r>
          </a:p>
          <a:p>
            <a:pPr lvl="2"/>
            <a:r>
              <a:rPr lang="en-US" sz="2800" dirty="0">
                <a:solidFill>
                  <a:schemeClr val="bg1">
                    <a:lumMod val="75000"/>
                  </a:schemeClr>
                </a:solidFill>
              </a:rPr>
              <a:t>-  </a:t>
            </a:r>
            <a:r>
              <a:rPr lang="en-US" sz="2800" u="sng" dirty="0">
                <a:solidFill>
                  <a:schemeClr val="bg1">
                    <a:lumMod val="75000"/>
                  </a:schemeClr>
                </a:solidFill>
              </a:rPr>
              <a:t>Maximize</a:t>
            </a:r>
            <a:r>
              <a:rPr lang="en-US" sz="2800" dirty="0">
                <a:solidFill>
                  <a:schemeClr val="bg1">
                    <a:lumMod val="75000"/>
                  </a:schemeClr>
                </a:solidFill>
              </a:rPr>
              <a:t> energy obtained in fixed time</a:t>
            </a:r>
          </a:p>
          <a:p>
            <a:pPr lvl="2">
              <a:buFontTx/>
              <a:buChar char="-"/>
            </a:pPr>
            <a:r>
              <a:rPr lang="en-US" sz="2800" dirty="0">
                <a:solidFill>
                  <a:schemeClr val="bg1">
                    <a:lumMod val="75000"/>
                  </a:schemeClr>
                </a:solidFill>
              </a:rPr>
              <a:t>  Extra energy more valuable to fitness than  </a:t>
            </a:r>
          </a:p>
          <a:p>
            <a:pPr lvl="2"/>
            <a:r>
              <a:rPr lang="en-US" sz="2800" dirty="0">
                <a:solidFill>
                  <a:schemeClr val="bg1">
                    <a:lumMod val="75000"/>
                  </a:schemeClr>
                </a:solidFill>
              </a:rPr>
              <a:t>   extra time</a:t>
            </a:r>
          </a:p>
        </p:txBody>
      </p:sp>
      <p:sp>
        <p:nvSpPr>
          <p:cNvPr id="5" name="TextBox 4"/>
          <p:cNvSpPr txBox="1"/>
          <p:nvPr/>
        </p:nvSpPr>
        <p:spPr>
          <a:xfrm>
            <a:off x="699266" y="4623130"/>
            <a:ext cx="7873366" cy="2246769"/>
          </a:xfrm>
          <a:prstGeom prst="rect">
            <a:avLst/>
          </a:prstGeom>
          <a:noFill/>
        </p:spPr>
        <p:txBody>
          <a:bodyPr wrap="square" rtlCol="0">
            <a:spAutoFit/>
          </a:bodyPr>
          <a:lstStyle/>
          <a:p>
            <a:pPr lvl="1"/>
            <a:r>
              <a:rPr lang="en-US" sz="2800" b="1" dirty="0">
                <a:solidFill>
                  <a:srgbClr val="FFFFFF"/>
                </a:solidFill>
              </a:rPr>
              <a:t>Time</a:t>
            </a:r>
          </a:p>
          <a:p>
            <a:pPr lvl="2">
              <a:buFontTx/>
              <a:buChar char="-"/>
            </a:pPr>
            <a:r>
              <a:rPr lang="en-US" sz="2800" dirty="0">
                <a:solidFill>
                  <a:srgbClr val="FFFFFF"/>
                </a:solidFill>
              </a:rPr>
              <a:t>  </a:t>
            </a:r>
            <a:r>
              <a:rPr lang="en-US" sz="2800" u="sng" dirty="0">
                <a:solidFill>
                  <a:srgbClr val="FFFFFF"/>
                </a:solidFill>
              </a:rPr>
              <a:t>Minimizes</a:t>
            </a:r>
            <a:r>
              <a:rPr lang="en-US" sz="2800" dirty="0">
                <a:solidFill>
                  <a:srgbClr val="FFFFFF"/>
                </a:solidFill>
              </a:rPr>
              <a:t> time required to gain a fixed   </a:t>
            </a:r>
          </a:p>
          <a:p>
            <a:pPr lvl="2"/>
            <a:r>
              <a:rPr lang="en-US" sz="2800" dirty="0">
                <a:solidFill>
                  <a:srgbClr val="FFFFFF"/>
                </a:solidFill>
              </a:rPr>
              <a:t>   ration of energy</a:t>
            </a:r>
          </a:p>
          <a:p>
            <a:pPr lvl="2">
              <a:buFontTx/>
              <a:buChar char="-"/>
            </a:pPr>
            <a:r>
              <a:rPr lang="en-US" sz="2800" dirty="0">
                <a:solidFill>
                  <a:srgbClr val="FFFFFF"/>
                </a:solidFill>
              </a:rPr>
              <a:t>  Excess time is more valuable to fitness than    </a:t>
            </a:r>
          </a:p>
          <a:p>
            <a:pPr lvl="2"/>
            <a:r>
              <a:rPr lang="en-US" sz="2800" dirty="0">
                <a:solidFill>
                  <a:srgbClr val="FFFFFF"/>
                </a:solidFill>
              </a:rPr>
              <a:t>   extra energy</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rgbClr val="FFFFFF"/>
                </a:solidFill>
              </a:rPr>
              <a:t>Remember this?  Activity ethogram!</a:t>
            </a:r>
          </a:p>
        </p:txBody>
      </p:sp>
      <p:pic>
        <p:nvPicPr>
          <p:cNvPr id="6" name="Picture 5"/>
          <p:cNvPicPr>
            <a:picLocks noChangeAspect="1"/>
          </p:cNvPicPr>
          <p:nvPr/>
        </p:nvPicPr>
        <p:blipFill>
          <a:blip r:embed="rId3"/>
          <a:stretch>
            <a:fillRect/>
          </a:stretch>
        </p:blipFill>
        <p:spPr>
          <a:xfrm>
            <a:off x="-17112" y="2906100"/>
            <a:ext cx="9528000" cy="3652037"/>
          </a:xfrm>
          <a:prstGeom prst="rect">
            <a:avLst/>
          </a:prstGeom>
        </p:spPr>
      </p:pic>
      <p:pic>
        <p:nvPicPr>
          <p:cNvPr id="5" name="Picture 4"/>
          <p:cNvPicPr>
            <a:picLocks noChangeAspect="1"/>
          </p:cNvPicPr>
          <p:nvPr/>
        </p:nvPicPr>
        <p:blipFill>
          <a:blip r:embed="rId4"/>
          <a:stretch>
            <a:fillRect/>
          </a:stretch>
        </p:blipFill>
        <p:spPr>
          <a:xfrm>
            <a:off x="4973215" y="1439328"/>
            <a:ext cx="2920999" cy="1946116"/>
          </a:xfrm>
          <a:prstGeom prst="rect">
            <a:avLst/>
          </a:prstGeom>
          <a:ln>
            <a:solidFill>
              <a:schemeClr val="tx1"/>
            </a:solidFill>
          </a:ln>
        </p:spPr>
      </p:pic>
      <p:pic>
        <p:nvPicPr>
          <p:cNvPr id="4" name="Picture 3"/>
          <p:cNvPicPr>
            <a:picLocks noChangeAspect="1"/>
          </p:cNvPicPr>
          <p:nvPr/>
        </p:nvPicPr>
        <p:blipFill>
          <a:blip r:embed="rId5"/>
          <a:stretch>
            <a:fillRect/>
          </a:stretch>
        </p:blipFill>
        <p:spPr>
          <a:xfrm>
            <a:off x="817131" y="1616052"/>
            <a:ext cx="2936426" cy="1954058"/>
          </a:xfrm>
          <a:prstGeom prst="rect">
            <a:avLst/>
          </a:prstGeom>
          <a:ln>
            <a:solidFill>
              <a:schemeClr val="tx1"/>
            </a:solidFill>
          </a:ln>
        </p:spPr>
      </p:pic>
      <p:sp>
        <p:nvSpPr>
          <p:cNvPr id="8" name="TextBox 7"/>
          <p:cNvSpPr txBox="1"/>
          <p:nvPr/>
        </p:nvSpPr>
        <p:spPr>
          <a:xfrm>
            <a:off x="6561662" y="6515804"/>
            <a:ext cx="3062111" cy="369332"/>
          </a:xfrm>
          <a:prstGeom prst="rect">
            <a:avLst/>
          </a:prstGeom>
          <a:noFill/>
        </p:spPr>
        <p:txBody>
          <a:bodyPr wrap="square" rtlCol="0">
            <a:spAutoFit/>
          </a:bodyPr>
          <a:lstStyle/>
          <a:p>
            <a:r>
              <a:rPr lang="en-US" dirty="0">
                <a:solidFill>
                  <a:srgbClr val="FFFFFF"/>
                </a:solidFill>
              </a:rPr>
              <a:t>Pelletier et al. 2009</a:t>
            </a:r>
          </a:p>
        </p:txBody>
      </p:sp>
      <p:sp>
        <p:nvSpPr>
          <p:cNvPr id="3" name="TextBox 2"/>
          <p:cNvSpPr txBox="1"/>
          <p:nvPr/>
        </p:nvSpPr>
        <p:spPr>
          <a:xfrm>
            <a:off x="1618735" y="3583858"/>
            <a:ext cx="2523984" cy="369332"/>
          </a:xfrm>
          <a:prstGeom prst="rect">
            <a:avLst/>
          </a:prstGeom>
          <a:noFill/>
        </p:spPr>
        <p:txBody>
          <a:bodyPr wrap="square" rtlCol="0">
            <a:spAutoFit/>
          </a:bodyPr>
          <a:lstStyle/>
          <a:p>
            <a:r>
              <a:rPr lang="en-US"/>
              <a:t>Male bighorn sheep</a:t>
            </a:r>
          </a:p>
        </p:txBody>
      </p:sp>
      <p:sp>
        <p:nvSpPr>
          <p:cNvPr id="9" name="TextBox 8"/>
          <p:cNvSpPr txBox="1"/>
          <p:nvPr/>
        </p:nvSpPr>
        <p:spPr>
          <a:xfrm>
            <a:off x="5370230" y="3385444"/>
            <a:ext cx="2523984" cy="369332"/>
          </a:xfrm>
          <a:prstGeom prst="rect">
            <a:avLst/>
          </a:prstGeom>
          <a:noFill/>
        </p:spPr>
        <p:txBody>
          <a:bodyPr wrap="square" rtlCol="0">
            <a:spAutoFit/>
          </a:bodyPr>
          <a:lstStyle/>
          <a:p>
            <a:r>
              <a:rPr lang="en-US" dirty="0"/>
              <a:t>Male mountain goats</a:t>
            </a:r>
          </a:p>
        </p:txBody>
      </p:sp>
      <p:sp>
        <p:nvSpPr>
          <p:cNvPr id="7" name="Rectangle 6"/>
          <p:cNvSpPr/>
          <p:nvPr/>
        </p:nvSpPr>
        <p:spPr>
          <a:xfrm>
            <a:off x="7894214" y="3064476"/>
            <a:ext cx="1219658" cy="888714"/>
          </a:xfrm>
          <a:prstGeom prst="rect">
            <a:avLst/>
          </a:prstGeom>
          <a:noFill/>
          <a:ln w="38100">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a:solidFill>
                  <a:srgbClr val="FFFFFF"/>
                </a:solidFill>
              </a:rPr>
              <a:t>3) Constraints</a:t>
            </a:r>
          </a:p>
        </p:txBody>
      </p:sp>
      <p:sp>
        <p:nvSpPr>
          <p:cNvPr id="3" name="Content Placeholder 2"/>
          <p:cNvSpPr>
            <a:spLocks noGrp="1"/>
          </p:cNvSpPr>
          <p:nvPr>
            <p:ph idx="1"/>
          </p:nvPr>
        </p:nvSpPr>
        <p:spPr>
          <a:xfrm>
            <a:off x="156456" y="1685267"/>
            <a:ext cx="8229600" cy="4525963"/>
          </a:xfrm>
        </p:spPr>
        <p:txBody>
          <a:bodyPr>
            <a:normAutofit/>
          </a:bodyPr>
          <a:lstStyle/>
          <a:p>
            <a:r>
              <a:rPr lang="en-US" dirty="0">
                <a:solidFill>
                  <a:srgbClr val="FFFFFF"/>
                </a:solidFill>
              </a:rPr>
              <a:t>What limits the animals’ feasible options and limits the pay-off (currency) </a:t>
            </a:r>
          </a:p>
          <a:p>
            <a:endParaRPr lang="en-US" dirty="0">
              <a:solidFill>
                <a:srgbClr val="FFFFFF"/>
              </a:solidFill>
            </a:endParaRPr>
          </a:p>
          <a:p>
            <a:pPr lvl="2">
              <a:buNone/>
            </a:pPr>
            <a:endParaRPr lang="en-US" dirty="0">
              <a:solidFill>
                <a:srgbClr val="FFFFFF"/>
              </a:solidFill>
            </a:endParaRPr>
          </a:p>
          <a:p>
            <a:pPr>
              <a:buNone/>
            </a:pPr>
            <a:endParaRPr lang="en-US" dirty="0">
              <a:solidFill>
                <a:srgbClr val="FFFFFF"/>
              </a:solidFill>
            </a:endParaRPr>
          </a:p>
        </p:txBody>
      </p:sp>
      <p:pic>
        <p:nvPicPr>
          <p:cNvPr id="4" name="Picture 3"/>
          <p:cNvPicPr>
            <a:picLocks noChangeAspect="1"/>
          </p:cNvPicPr>
          <p:nvPr/>
        </p:nvPicPr>
        <p:blipFill>
          <a:blip r:embed="rId3"/>
          <a:stretch>
            <a:fillRect/>
          </a:stretch>
        </p:blipFill>
        <p:spPr>
          <a:xfrm>
            <a:off x="4572000" y="15861"/>
            <a:ext cx="875698" cy="1584339"/>
          </a:xfrm>
          <a:prstGeom prst="rect">
            <a:avLst/>
          </a:prstGeom>
          <a:ln>
            <a:solidFill>
              <a:schemeClr val="tx1"/>
            </a:solidFill>
          </a:ln>
        </p:spPr>
      </p:pic>
      <p:sp>
        <p:nvSpPr>
          <p:cNvPr id="7" name="TextBox 6"/>
          <p:cNvSpPr txBox="1"/>
          <p:nvPr/>
        </p:nvSpPr>
        <p:spPr>
          <a:xfrm>
            <a:off x="627340" y="3091764"/>
            <a:ext cx="2970328" cy="584776"/>
          </a:xfrm>
          <a:prstGeom prst="rect">
            <a:avLst/>
          </a:prstGeom>
          <a:noFill/>
        </p:spPr>
        <p:txBody>
          <a:bodyPr wrap="square" rtlCol="0">
            <a:spAutoFit/>
          </a:bodyPr>
          <a:lstStyle/>
          <a:p>
            <a:r>
              <a:rPr lang="en-US" sz="3200" b="1" dirty="0">
                <a:solidFill>
                  <a:srgbClr val="FFFF00"/>
                </a:solidFill>
              </a:rPr>
              <a:t>Intrinsic</a:t>
            </a:r>
          </a:p>
        </p:txBody>
      </p:sp>
      <p:sp>
        <p:nvSpPr>
          <p:cNvPr id="8" name="Down Arrow 7"/>
          <p:cNvSpPr/>
          <p:nvPr/>
        </p:nvSpPr>
        <p:spPr>
          <a:xfrm>
            <a:off x="1126675" y="3776211"/>
            <a:ext cx="532611" cy="918746"/>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Down Arrow 8"/>
          <p:cNvSpPr/>
          <p:nvPr/>
        </p:nvSpPr>
        <p:spPr>
          <a:xfrm flipV="1">
            <a:off x="1126675" y="5279250"/>
            <a:ext cx="532611" cy="785000"/>
          </a:xfrm>
          <a:prstGeom prst="downArrow">
            <a:avLst>
              <a:gd name="adj1" fmla="val 50000"/>
              <a:gd name="adj2" fmla="val 50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615950" y="5968417"/>
            <a:ext cx="2970328" cy="707886"/>
          </a:xfrm>
          <a:prstGeom prst="rect">
            <a:avLst/>
          </a:prstGeom>
          <a:noFill/>
        </p:spPr>
        <p:txBody>
          <a:bodyPr wrap="square" rtlCol="0">
            <a:spAutoFit/>
          </a:bodyPr>
          <a:lstStyle/>
          <a:p>
            <a:r>
              <a:rPr lang="en-US" sz="3200" b="1" dirty="0">
                <a:solidFill>
                  <a:srgbClr val="FFFF00"/>
                </a:solidFill>
              </a:rPr>
              <a:t>Extrinsic</a:t>
            </a:r>
            <a:r>
              <a:rPr lang="en-US" sz="4000" b="1" dirty="0">
                <a:solidFill>
                  <a:srgbClr val="FFFF00"/>
                </a:solidFill>
              </a:rPr>
              <a:t> </a:t>
            </a:r>
          </a:p>
        </p:txBody>
      </p:sp>
      <p:sp>
        <p:nvSpPr>
          <p:cNvPr id="11" name="TextBox 10"/>
          <p:cNvSpPr txBox="1"/>
          <p:nvPr/>
        </p:nvSpPr>
        <p:spPr>
          <a:xfrm>
            <a:off x="614550" y="4605155"/>
            <a:ext cx="2970328" cy="584776"/>
          </a:xfrm>
          <a:prstGeom prst="rect">
            <a:avLst/>
          </a:prstGeom>
          <a:noFill/>
        </p:spPr>
        <p:txBody>
          <a:bodyPr wrap="square" rtlCol="0">
            <a:spAutoFit/>
          </a:bodyPr>
          <a:lstStyle/>
          <a:p>
            <a:r>
              <a:rPr lang="en-US" sz="3200" dirty="0">
                <a:solidFill>
                  <a:srgbClr val="FFFFFF"/>
                </a:solidFill>
              </a:rPr>
              <a:t>Animal</a:t>
            </a:r>
          </a:p>
        </p:txBody>
      </p:sp>
      <p:sp>
        <p:nvSpPr>
          <p:cNvPr id="12" name="Down Arrow 11"/>
          <p:cNvSpPr/>
          <p:nvPr/>
        </p:nvSpPr>
        <p:spPr>
          <a:xfrm rot="5400000" flipV="1">
            <a:off x="2489803" y="4364731"/>
            <a:ext cx="532611" cy="111779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xtBox 12"/>
          <p:cNvSpPr txBox="1"/>
          <p:nvPr/>
        </p:nvSpPr>
        <p:spPr>
          <a:xfrm>
            <a:off x="3584878" y="4605155"/>
            <a:ext cx="2970328" cy="584776"/>
          </a:xfrm>
          <a:prstGeom prst="rect">
            <a:avLst/>
          </a:prstGeom>
          <a:noFill/>
        </p:spPr>
        <p:txBody>
          <a:bodyPr wrap="square" rtlCol="0">
            <a:spAutoFit/>
          </a:bodyPr>
          <a:lstStyle/>
          <a:p>
            <a:r>
              <a:rPr lang="en-US" sz="3200" dirty="0">
                <a:solidFill>
                  <a:srgbClr val="FFFFFF"/>
                </a:solidFill>
              </a:rPr>
              <a:t>Behavior</a:t>
            </a:r>
          </a:p>
        </p:txBody>
      </p:sp>
      <p:sp>
        <p:nvSpPr>
          <p:cNvPr id="14" name="Down Arrow 13"/>
          <p:cNvSpPr/>
          <p:nvPr/>
        </p:nvSpPr>
        <p:spPr>
          <a:xfrm rot="5400000" flipV="1">
            <a:off x="5740288" y="4364732"/>
            <a:ext cx="532611" cy="111779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extBox 14"/>
          <p:cNvSpPr txBox="1"/>
          <p:nvPr/>
        </p:nvSpPr>
        <p:spPr>
          <a:xfrm>
            <a:off x="6237706" y="4408929"/>
            <a:ext cx="2970328" cy="1077218"/>
          </a:xfrm>
          <a:prstGeom prst="rect">
            <a:avLst/>
          </a:prstGeom>
          <a:noFill/>
        </p:spPr>
        <p:txBody>
          <a:bodyPr wrap="square" rtlCol="0">
            <a:spAutoFit/>
          </a:bodyPr>
          <a:lstStyle/>
          <a:p>
            <a:pPr algn="ctr"/>
            <a:r>
              <a:rPr lang="en-US" sz="3200" dirty="0">
                <a:solidFill>
                  <a:srgbClr val="FFFFFF"/>
                </a:solidFill>
              </a:rPr>
              <a:t>Natural</a:t>
            </a:r>
          </a:p>
          <a:p>
            <a:pPr algn="ctr"/>
            <a:r>
              <a:rPr lang="en-US" sz="3200" dirty="0">
                <a:solidFill>
                  <a:srgbClr val="FFFFFF"/>
                </a:solidFill>
              </a:rPr>
              <a:t>Selection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FFFF"/>
                </a:solidFill>
              </a:rPr>
              <a:t>Intrinsic constraints</a:t>
            </a:r>
          </a:p>
        </p:txBody>
      </p:sp>
      <p:sp>
        <p:nvSpPr>
          <p:cNvPr id="3" name="Content Placeholder 2"/>
          <p:cNvSpPr>
            <a:spLocks noGrp="1"/>
          </p:cNvSpPr>
          <p:nvPr>
            <p:ph idx="1"/>
          </p:nvPr>
        </p:nvSpPr>
        <p:spPr>
          <a:xfrm>
            <a:off x="754890" y="1443241"/>
            <a:ext cx="8229600" cy="5257800"/>
          </a:xfrm>
        </p:spPr>
        <p:txBody>
          <a:bodyPr>
            <a:normAutofit lnSpcReduction="10000"/>
          </a:bodyPr>
          <a:lstStyle/>
          <a:p>
            <a:r>
              <a:rPr lang="en-US" dirty="0">
                <a:solidFill>
                  <a:srgbClr val="FFFFFF"/>
                </a:solidFill>
              </a:rPr>
              <a:t>Morphological</a:t>
            </a:r>
          </a:p>
          <a:p>
            <a:pPr lvl="1"/>
            <a:r>
              <a:rPr lang="en-US" dirty="0">
                <a:solidFill>
                  <a:srgbClr val="FFFFFF"/>
                </a:solidFill>
              </a:rPr>
              <a:t>Ability to harvest and digest food</a:t>
            </a:r>
          </a:p>
          <a:p>
            <a:pPr lvl="1"/>
            <a:r>
              <a:rPr lang="en-US" dirty="0">
                <a:solidFill>
                  <a:srgbClr val="FFFFFF"/>
                </a:solidFill>
              </a:rPr>
              <a:t>Ability to locate food</a:t>
            </a:r>
          </a:p>
          <a:p>
            <a:pPr lvl="1"/>
            <a:endParaRPr lang="en-US" dirty="0">
              <a:solidFill>
                <a:srgbClr val="FFFFFF"/>
              </a:solidFill>
            </a:endParaRPr>
          </a:p>
          <a:p>
            <a:r>
              <a:rPr lang="en-US" dirty="0">
                <a:solidFill>
                  <a:srgbClr val="FFFFFF"/>
                </a:solidFill>
              </a:rPr>
              <a:t>Physiological</a:t>
            </a:r>
          </a:p>
          <a:p>
            <a:pPr lvl="1"/>
            <a:r>
              <a:rPr lang="en-US" dirty="0">
                <a:solidFill>
                  <a:srgbClr val="FFFFFF"/>
                </a:solidFill>
              </a:rPr>
              <a:t>Daily metabolic needs </a:t>
            </a:r>
          </a:p>
          <a:p>
            <a:pPr lvl="2"/>
            <a:r>
              <a:rPr lang="en-US" dirty="0">
                <a:solidFill>
                  <a:srgbClr val="FFFFFF"/>
                </a:solidFill>
              </a:rPr>
              <a:t>Ex: how much energy per day</a:t>
            </a:r>
          </a:p>
          <a:p>
            <a:pPr lvl="1"/>
            <a:r>
              <a:rPr lang="en-US" dirty="0">
                <a:solidFill>
                  <a:srgbClr val="FFFFFF"/>
                </a:solidFill>
              </a:rPr>
              <a:t>Nutrient and vitamin requirements</a:t>
            </a:r>
          </a:p>
          <a:p>
            <a:pPr lvl="2"/>
            <a:r>
              <a:rPr lang="en-US" dirty="0">
                <a:solidFill>
                  <a:srgbClr val="FFFFFF"/>
                </a:solidFill>
              </a:rPr>
              <a:t>i.e. must have 20 mg </a:t>
            </a:r>
            <a:r>
              <a:rPr lang="en-US" dirty="0" err="1">
                <a:solidFill>
                  <a:srgbClr val="FFFFFF"/>
                </a:solidFill>
              </a:rPr>
              <a:t>vit</a:t>
            </a:r>
            <a:r>
              <a:rPr lang="en-US" dirty="0">
                <a:solidFill>
                  <a:srgbClr val="FFFFFF"/>
                </a:solidFill>
              </a:rPr>
              <a:t> A per day</a:t>
            </a:r>
          </a:p>
          <a:p>
            <a:pPr lvl="1"/>
            <a:r>
              <a:rPr lang="en-US" dirty="0">
                <a:solidFill>
                  <a:srgbClr val="FFFFFF"/>
                </a:solidFill>
              </a:rPr>
              <a:t>Tolerances to toxins</a:t>
            </a:r>
          </a:p>
          <a:p>
            <a:pPr lvl="2"/>
            <a:r>
              <a:rPr lang="en-US" dirty="0">
                <a:solidFill>
                  <a:srgbClr val="FFFFFF"/>
                </a:solidFill>
              </a:rPr>
              <a:t>Can only detoxify at a certain rate</a:t>
            </a:r>
          </a:p>
          <a:p>
            <a:pPr lvl="2"/>
            <a:endParaRPr lang="en-US" dirty="0">
              <a:solidFill>
                <a:srgbClr val="FFFFFF"/>
              </a:solidFill>
            </a:endParaRPr>
          </a:p>
          <a:p>
            <a:pPr>
              <a:buNone/>
            </a:pPr>
            <a:endParaRPr lang="en-US" dirty="0">
              <a:solidFill>
                <a:srgbClr val="FFFFFF"/>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bg1"/>
                </a:solidFill>
              </a:rPr>
              <a:t>Extrinsic constraints </a:t>
            </a:r>
          </a:p>
        </p:txBody>
      </p:sp>
      <p:sp>
        <p:nvSpPr>
          <p:cNvPr id="3" name="Content Placeholder 2"/>
          <p:cNvSpPr>
            <a:spLocks noGrp="1"/>
          </p:cNvSpPr>
          <p:nvPr>
            <p:ph idx="1"/>
          </p:nvPr>
        </p:nvSpPr>
        <p:spPr/>
        <p:txBody>
          <a:bodyPr>
            <a:normAutofit/>
          </a:bodyPr>
          <a:lstStyle/>
          <a:p>
            <a:r>
              <a:rPr lang="en-US" dirty="0">
                <a:solidFill>
                  <a:srgbClr val="FFFFFF"/>
                </a:solidFill>
              </a:rPr>
              <a:t>Environmental conditions that</a:t>
            </a:r>
          </a:p>
          <a:p>
            <a:pPr lvl="1"/>
            <a:r>
              <a:rPr lang="en-US" dirty="0">
                <a:solidFill>
                  <a:srgbClr val="FFFFFF"/>
                </a:solidFill>
              </a:rPr>
              <a:t>Affect the ability of organisms to locate and harvest prey</a:t>
            </a:r>
          </a:p>
          <a:p>
            <a:pPr>
              <a:buNone/>
            </a:pPr>
            <a:endParaRPr lang="en-US" dirty="0">
              <a:solidFill>
                <a:srgbClr val="FFFFFF"/>
              </a:solidFill>
            </a:endParaRPr>
          </a:p>
          <a:p>
            <a:pPr>
              <a:buNone/>
            </a:pPr>
            <a:endParaRPr lang="en-US" dirty="0">
              <a:solidFill>
                <a:srgbClr val="FFFFFF"/>
              </a:solidFill>
            </a:endParaRPr>
          </a:p>
        </p:txBody>
      </p:sp>
      <p:sp>
        <p:nvSpPr>
          <p:cNvPr id="4" name="TextBox 3"/>
          <p:cNvSpPr txBox="1"/>
          <p:nvPr/>
        </p:nvSpPr>
        <p:spPr>
          <a:xfrm>
            <a:off x="457200" y="3131370"/>
            <a:ext cx="4337050" cy="3539431"/>
          </a:xfrm>
          <a:prstGeom prst="rect">
            <a:avLst/>
          </a:prstGeom>
          <a:noFill/>
        </p:spPr>
        <p:txBody>
          <a:bodyPr wrap="square" rtlCol="0">
            <a:spAutoFit/>
          </a:bodyPr>
          <a:lstStyle/>
          <a:p>
            <a:pPr>
              <a:buNone/>
            </a:pPr>
            <a:endParaRPr lang="en-US" sz="2800" dirty="0">
              <a:solidFill>
                <a:srgbClr val="FFFFFF"/>
              </a:solidFill>
            </a:endParaRPr>
          </a:p>
          <a:p>
            <a:r>
              <a:rPr lang="en-US" sz="2800" dirty="0">
                <a:solidFill>
                  <a:srgbClr val="FFFFFF"/>
                </a:solidFill>
              </a:rPr>
              <a:t>-  Food distribution</a:t>
            </a:r>
          </a:p>
          <a:p>
            <a:pPr>
              <a:buNone/>
            </a:pPr>
            <a:r>
              <a:rPr lang="en-US" sz="2800" dirty="0">
                <a:solidFill>
                  <a:srgbClr val="FFFFFF"/>
                </a:solidFill>
              </a:rPr>
              <a:t>	- Patch locations and  </a:t>
            </a:r>
          </a:p>
          <a:p>
            <a:pPr>
              <a:buNone/>
            </a:pPr>
            <a:r>
              <a:rPr lang="en-US" sz="2800" dirty="0">
                <a:solidFill>
                  <a:srgbClr val="FFFFFF"/>
                </a:solidFill>
              </a:rPr>
              <a:t>        sizes</a:t>
            </a:r>
          </a:p>
          <a:p>
            <a:pPr>
              <a:buNone/>
            </a:pPr>
            <a:endParaRPr lang="en-US" sz="2800" dirty="0">
              <a:solidFill>
                <a:srgbClr val="FFFFFF"/>
              </a:solidFill>
            </a:endParaRPr>
          </a:p>
          <a:p>
            <a:pPr>
              <a:buNone/>
            </a:pPr>
            <a:r>
              <a:rPr lang="en-US" sz="2800" dirty="0">
                <a:solidFill>
                  <a:srgbClr val="FFFFFF"/>
                </a:solidFill>
              </a:rPr>
              <a:t>-  Food abundance</a:t>
            </a:r>
          </a:p>
          <a:p>
            <a:pPr>
              <a:buNone/>
            </a:pPr>
            <a:endParaRPr lang="en-US" sz="2800" dirty="0">
              <a:solidFill>
                <a:srgbClr val="FFFFFF"/>
              </a:solidFill>
            </a:endParaRPr>
          </a:p>
          <a:p>
            <a:pPr>
              <a:buNone/>
            </a:pPr>
            <a:r>
              <a:rPr lang="en-US" sz="2800" dirty="0">
                <a:solidFill>
                  <a:srgbClr val="FFFFFF"/>
                </a:solidFill>
              </a:rPr>
              <a:t>-  Food detectability </a:t>
            </a:r>
          </a:p>
        </p:txBody>
      </p:sp>
      <p:pic>
        <p:nvPicPr>
          <p:cNvPr id="5" name="Picture 4"/>
          <p:cNvPicPr>
            <a:picLocks noChangeAspect="1"/>
          </p:cNvPicPr>
          <p:nvPr/>
        </p:nvPicPr>
        <p:blipFill>
          <a:blip r:embed="rId3"/>
          <a:stretch>
            <a:fillRect/>
          </a:stretch>
        </p:blipFill>
        <p:spPr>
          <a:xfrm>
            <a:off x="5099050" y="2863806"/>
            <a:ext cx="3587750" cy="2060532"/>
          </a:xfrm>
          <a:prstGeom prst="rect">
            <a:avLst/>
          </a:prstGeom>
        </p:spPr>
      </p:pic>
      <p:pic>
        <p:nvPicPr>
          <p:cNvPr id="7" name="Picture 6"/>
          <p:cNvPicPr>
            <a:picLocks noChangeAspect="1"/>
          </p:cNvPicPr>
          <p:nvPr/>
        </p:nvPicPr>
        <p:blipFill>
          <a:blip r:embed="rId4"/>
          <a:stretch>
            <a:fillRect/>
          </a:stretch>
        </p:blipFill>
        <p:spPr>
          <a:xfrm>
            <a:off x="5114926" y="5019588"/>
            <a:ext cx="3619499" cy="2220551"/>
          </a:xfrm>
          <a:prstGeom prst="rect">
            <a:avLst/>
          </a:prstGeom>
        </p:spPr>
      </p:pic>
    </p:spTree>
    <p:extLst>
      <p:ext uri="{BB962C8B-B14F-4D97-AF65-F5344CB8AC3E}">
        <p14:creationId xmlns:p14="http://schemas.microsoft.com/office/powerpoint/2010/main" val="1250062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FFFF"/>
                </a:solidFill>
              </a:rPr>
              <a:t>Extrinsic limitations are all around</a:t>
            </a:r>
          </a:p>
        </p:txBody>
      </p:sp>
      <p:sp>
        <p:nvSpPr>
          <p:cNvPr id="3" name="Content Placeholder 2"/>
          <p:cNvSpPr>
            <a:spLocks noGrp="1"/>
          </p:cNvSpPr>
          <p:nvPr>
            <p:ph idx="1"/>
          </p:nvPr>
        </p:nvSpPr>
        <p:spPr>
          <a:xfrm>
            <a:off x="457200" y="1600200"/>
            <a:ext cx="5889669" cy="4525963"/>
          </a:xfrm>
        </p:spPr>
        <p:txBody>
          <a:bodyPr/>
          <a:lstStyle/>
          <a:p>
            <a:r>
              <a:rPr lang="en-US" dirty="0">
                <a:solidFill>
                  <a:srgbClr val="FFFFFF"/>
                </a:solidFill>
              </a:rPr>
              <a:t>Temperature extremes</a:t>
            </a:r>
          </a:p>
          <a:p>
            <a:endParaRPr lang="en-US" dirty="0">
              <a:solidFill>
                <a:srgbClr val="FFFFFF"/>
              </a:solidFill>
            </a:endParaRPr>
          </a:p>
          <a:p>
            <a:r>
              <a:rPr lang="en-US" dirty="0">
                <a:solidFill>
                  <a:srgbClr val="FFFFFF"/>
                </a:solidFill>
              </a:rPr>
              <a:t>Landscape features that facilitate predator or prey success</a:t>
            </a:r>
          </a:p>
          <a:p>
            <a:pPr lvl="1"/>
            <a:r>
              <a:rPr lang="en-US" dirty="0">
                <a:solidFill>
                  <a:srgbClr val="FFFFFF"/>
                </a:solidFill>
              </a:rPr>
              <a:t>Predator hiding places</a:t>
            </a:r>
          </a:p>
          <a:p>
            <a:pPr lvl="1"/>
            <a:r>
              <a:rPr lang="en-US" dirty="0">
                <a:solidFill>
                  <a:srgbClr val="FFFFFF"/>
                </a:solidFill>
              </a:rPr>
              <a:t>Stream velocity</a:t>
            </a:r>
          </a:p>
          <a:p>
            <a:endParaRPr lang="en-US" dirty="0">
              <a:solidFill>
                <a:srgbClr val="FFFFFF"/>
              </a:solidFill>
            </a:endParaRPr>
          </a:p>
          <a:p>
            <a:endParaRPr lang="en-US" dirty="0">
              <a:solidFill>
                <a:srgbClr val="FFFFFF"/>
              </a:solidFill>
            </a:endParaRPr>
          </a:p>
        </p:txBody>
      </p:sp>
      <p:pic>
        <p:nvPicPr>
          <p:cNvPr id="4" name="Picture 3"/>
          <p:cNvPicPr>
            <a:picLocks noChangeAspect="1"/>
          </p:cNvPicPr>
          <p:nvPr/>
        </p:nvPicPr>
        <p:blipFill>
          <a:blip r:embed="rId3"/>
          <a:stretch>
            <a:fillRect/>
          </a:stretch>
        </p:blipFill>
        <p:spPr>
          <a:xfrm>
            <a:off x="4572000" y="4213660"/>
            <a:ext cx="3686620" cy="2764965"/>
          </a:xfrm>
          <a:prstGeom prst="rect">
            <a:avLst/>
          </a:prstGeom>
          <a:ln>
            <a:solidFill>
              <a:schemeClr val="tx1"/>
            </a:solidFill>
          </a:ln>
        </p:spPr>
      </p:pic>
      <p:pic>
        <p:nvPicPr>
          <p:cNvPr id="5" name="Picture 4"/>
          <p:cNvPicPr>
            <a:picLocks noChangeAspect="1"/>
          </p:cNvPicPr>
          <p:nvPr/>
        </p:nvPicPr>
        <p:blipFill>
          <a:blip r:embed="rId4"/>
          <a:stretch>
            <a:fillRect/>
          </a:stretch>
        </p:blipFill>
        <p:spPr>
          <a:xfrm>
            <a:off x="6346869" y="1841016"/>
            <a:ext cx="2797131" cy="3605191"/>
          </a:xfrm>
          <a:prstGeom prst="rect">
            <a:avLst/>
          </a:prstGeom>
          <a:ln>
            <a:solidFill>
              <a:schemeClr val="tx1"/>
            </a:solidFill>
          </a:ln>
        </p:spPr>
      </p:pic>
      <p:pic>
        <p:nvPicPr>
          <p:cNvPr id="6" name="Picture 5"/>
          <p:cNvPicPr>
            <a:picLocks noChangeAspect="1"/>
          </p:cNvPicPr>
          <p:nvPr/>
        </p:nvPicPr>
        <p:blipFill>
          <a:blip r:embed="rId5"/>
          <a:stretch>
            <a:fillRect/>
          </a:stretch>
        </p:blipFill>
        <p:spPr>
          <a:xfrm>
            <a:off x="5209921" y="1210010"/>
            <a:ext cx="3048699" cy="2031023"/>
          </a:xfrm>
          <a:prstGeom prst="rect">
            <a:avLst/>
          </a:prstGeom>
          <a:ln>
            <a:solidFill>
              <a:schemeClr val="tx1"/>
            </a:solidFill>
          </a:ln>
        </p:spPr>
      </p:pic>
    </p:spTree>
    <p:extLst>
      <p:ext uri="{BB962C8B-B14F-4D97-AF65-F5344CB8AC3E}">
        <p14:creationId xmlns:p14="http://schemas.microsoft.com/office/powerpoint/2010/main" val="14540279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rPr>
              <a:t>Why do these constraints matter?</a:t>
            </a:r>
          </a:p>
        </p:txBody>
      </p:sp>
      <p:sp>
        <p:nvSpPr>
          <p:cNvPr id="3" name="Content Placeholder 2"/>
          <p:cNvSpPr>
            <a:spLocks noGrp="1"/>
          </p:cNvSpPr>
          <p:nvPr>
            <p:ph idx="1"/>
          </p:nvPr>
        </p:nvSpPr>
        <p:spPr/>
        <p:txBody>
          <a:bodyPr/>
          <a:lstStyle/>
          <a:p>
            <a:r>
              <a:rPr lang="en-US" dirty="0">
                <a:solidFill>
                  <a:schemeClr val="bg1"/>
                </a:solidFill>
              </a:rPr>
              <a:t>They all impact how quickly animals can harvest food.</a:t>
            </a:r>
          </a:p>
          <a:p>
            <a:endParaRPr lang="en-US" dirty="0">
              <a:solidFill>
                <a:schemeClr val="bg1"/>
              </a:solidFill>
            </a:endParaRPr>
          </a:p>
          <a:p>
            <a:r>
              <a:rPr lang="en-US" dirty="0">
                <a:solidFill>
                  <a:schemeClr val="bg1"/>
                </a:solidFill>
              </a:rPr>
              <a:t>Animals that can meet their energetic need more quickly, can spend time doing other thing.</a:t>
            </a:r>
          </a:p>
          <a:p>
            <a:pPr lvl="1"/>
            <a:r>
              <a:rPr lang="en-US" dirty="0">
                <a:solidFill>
                  <a:schemeClr val="bg1"/>
                </a:solidFill>
              </a:rPr>
              <a:t>Time budgets!</a:t>
            </a:r>
          </a:p>
        </p:txBody>
      </p:sp>
    </p:spTree>
    <p:extLst>
      <p:ext uri="{BB962C8B-B14F-4D97-AF65-F5344CB8AC3E}">
        <p14:creationId xmlns:p14="http://schemas.microsoft.com/office/powerpoint/2010/main" val="13794852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6995"/>
            <a:ext cx="8229600" cy="1143000"/>
          </a:xfrm>
        </p:spPr>
        <p:txBody>
          <a:bodyPr>
            <a:normAutofit fontScale="90000"/>
          </a:bodyPr>
          <a:lstStyle/>
          <a:p>
            <a:r>
              <a:rPr lang="en-US" dirty="0">
                <a:solidFill>
                  <a:schemeClr val="bg1"/>
                </a:solidFill>
              </a:rPr>
              <a:t>What are you spending your </a:t>
            </a:r>
            <a:r>
              <a:rPr lang="en-US">
                <a:solidFill>
                  <a:schemeClr val="bg1"/>
                </a:solidFill>
              </a:rPr>
              <a:t>available energy on?</a:t>
            </a:r>
            <a:endParaRPr lang="en-US" dirty="0">
              <a:solidFill>
                <a:schemeClr val="bg1"/>
              </a:solidFill>
            </a:endParaRPr>
          </a:p>
        </p:txBody>
      </p:sp>
      <p:sp>
        <p:nvSpPr>
          <p:cNvPr id="3" name="Content Placeholder 2"/>
          <p:cNvSpPr>
            <a:spLocks noGrp="1"/>
          </p:cNvSpPr>
          <p:nvPr>
            <p:ph idx="1"/>
          </p:nvPr>
        </p:nvSpPr>
        <p:spPr/>
        <p:txBody>
          <a:bodyPr/>
          <a:lstStyle/>
          <a:p>
            <a:endParaRPr lang="en-US"/>
          </a:p>
        </p:txBody>
      </p:sp>
      <p:pic>
        <p:nvPicPr>
          <p:cNvPr id="1026" name="Picture 2" descr="http://biology-ksms.weebly.com/uploads/2/8/6/5/28657995/3447968.png?7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55" y="1705232"/>
            <a:ext cx="10849021" cy="45911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48074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482" name="Title 1"/>
          <p:cNvPicPr>
            <a:picLocks noGrp="1" noChangeArrowheads="1"/>
          </p:cNvPicPr>
          <p:nvPr>
            <p:ph type="title"/>
          </p:nvPr>
        </p:nvPicPr>
        <p:blipFill>
          <a:blip r:embed="rId3" cstate="print"/>
          <a:srcRect/>
          <a:stretch>
            <a:fillRect/>
          </a:stretch>
        </p:blipFill>
        <p:spPr>
          <a:xfrm>
            <a:off x="450850" y="66675"/>
            <a:ext cx="8242300" cy="1401763"/>
          </a:xfrm>
        </p:spPr>
      </p:pic>
      <p:pic>
        <p:nvPicPr>
          <p:cNvPr id="20483" name="Picture 3" descr="ZebraGrazing.jpg"/>
          <p:cNvPicPr>
            <a:picLocks noChangeAspect="1"/>
          </p:cNvPicPr>
          <p:nvPr/>
        </p:nvPicPr>
        <p:blipFill>
          <a:blip r:embed="rId4" cstate="print"/>
          <a:srcRect/>
          <a:stretch>
            <a:fillRect/>
          </a:stretch>
        </p:blipFill>
        <p:spPr bwMode="auto">
          <a:xfrm>
            <a:off x="6759575" y="4610100"/>
            <a:ext cx="2384425" cy="2247900"/>
          </a:xfrm>
          <a:prstGeom prst="rect">
            <a:avLst/>
          </a:prstGeom>
          <a:noFill/>
          <a:ln w="9525">
            <a:noFill/>
            <a:miter lim="800000"/>
            <a:headEnd/>
            <a:tailEnd/>
          </a:ln>
        </p:spPr>
      </p:pic>
      <p:cxnSp>
        <p:nvCxnSpPr>
          <p:cNvPr id="6" name="Straight Connector 5"/>
          <p:cNvCxnSpPr/>
          <p:nvPr/>
        </p:nvCxnSpPr>
        <p:spPr>
          <a:xfrm>
            <a:off x="304800" y="2286000"/>
            <a:ext cx="2057400" cy="1588"/>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362200" y="2286000"/>
            <a:ext cx="12192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3581400" y="2286000"/>
            <a:ext cx="2057400" cy="1588"/>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638800" y="2286000"/>
            <a:ext cx="12192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419600" y="1752600"/>
            <a:ext cx="12192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6858000" y="2286000"/>
            <a:ext cx="2057400" cy="1588"/>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304800" y="1752600"/>
            <a:ext cx="2057400" cy="1588"/>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2362200" y="1752600"/>
            <a:ext cx="2057400" cy="1588"/>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5638800" y="1752600"/>
            <a:ext cx="2057400" cy="1588"/>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7696200" y="1752600"/>
            <a:ext cx="1447800" cy="1588"/>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304800" y="2743200"/>
            <a:ext cx="1143000" cy="1588"/>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1447800" y="2743200"/>
            <a:ext cx="12192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6172200" y="2743200"/>
            <a:ext cx="12192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8534400" y="2743200"/>
            <a:ext cx="6096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3810000" y="2743200"/>
            <a:ext cx="12192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2667000" y="2743200"/>
            <a:ext cx="1143000" cy="1588"/>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5029200" y="2743200"/>
            <a:ext cx="1143000" cy="1588"/>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304800" y="3276600"/>
            <a:ext cx="533400" cy="1588"/>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7391400" y="2743200"/>
            <a:ext cx="1143000" cy="1588"/>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8915400" y="2286000"/>
            <a:ext cx="2286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057400" y="3276600"/>
            <a:ext cx="533400" cy="1588"/>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3810000" y="3276600"/>
            <a:ext cx="533400" cy="1588"/>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5562600" y="3276600"/>
            <a:ext cx="533400" cy="1588"/>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7315200" y="3276600"/>
            <a:ext cx="533400" cy="1588"/>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304800" y="3810000"/>
            <a:ext cx="152400" cy="1588"/>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838200" y="3276600"/>
            <a:ext cx="12192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2590800" y="3276600"/>
            <a:ext cx="12192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4343400" y="3276600"/>
            <a:ext cx="12192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6096000" y="3276600"/>
            <a:ext cx="12192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7848600" y="3276600"/>
            <a:ext cx="12954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457200" y="3810000"/>
            <a:ext cx="12192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1752600" y="3810000"/>
            <a:ext cx="12192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3124200" y="3810000"/>
            <a:ext cx="12192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4495800" y="3810000"/>
            <a:ext cx="12192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5867400" y="3810000"/>
            <a:ext cx="12192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7239000" y="3810000"/>
            <a:ext cx="12192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8534400" y="3810000"/>
            <a:ext cx="6096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1600200" y="3810000"/>
            <a:ext cx="152400" cy="1588"/>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2971800" y="3810000"/>
            <a:ext cx="152400" cy="1588"/>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4343400" y="3810000"/>
            <a:ext cx="152400" cy="1588"/>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5715000" y="3810000"/>
            <a:ext cx="152400" cy="1588"/>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7086600" y="3810000"/>
            <a:ext cx="152400" cy="1588"/>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8382000" y="3810000"/>
            <a:ext cx="152400" cy="1588"/>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66" name="Rectangle 65"/>
          <p:cNvSpPr/>
          <p:nvPr/>
        </p:nvSpPr>
        <p:spPr>
          <a:xfrm>
            <a:off x="533400" y="4572000"/>
            <a:ext cx="12954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7" name="Rectangle 66"/>
          <p:cNvSpPr/>
          <p:nvPr/>
        </p:nvSpPr>
        <p:spPr>
          <a:xfrm>
            <a:off x="533400" y="5562600"/>
            <a:ext cx="1295400" cy="533400"/>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529" name="TextBox 67"/>
          <p:cNvSpPr txBox="1">
            <a:spLocks noChangeArrowheads="1"/>
          </p:cNvSpPr>
          <p:nvPr/>
        </p:nvSpPr>
        <p:spPr bwMode="auto">
          <a:xfrm>
            <a:off x="1981200" y="4495800"/>
            <a:ext cx="3276600" cy="523875"/>
          </a:xfrm>
          <a:prstGeom prst="rect">
            <a:avLst/>
          </a:prstGeom>
          <a:noFill/>
          <a:ln w="9525">
            <a:noFill/>
            <a:miter lim="800000"/>
            <a:headEnd/>
            <a:tailEnd/>
          </a:ln>
        </p:spPr>
        <p:txBody>
          <a:bodyPr>
            <a:spAutoFit/>
          </a:bodyPr>
          <a:lstStyle/>
          <a:p>
            <a:r>
              <a:rPr lang="en-US" sz="2800">
                <a:latin typeface="Calibri" pitchFamily="34" charset="0"/>
              </a:rPr>
              <a:t>= search time</a:t>
            </a:r>
          </a:p>
        </p:txBody>
      </p:sp>
      <p:sp>
        <p:nvSpPr>
          <p:cNvPr id="20530" name="TextBox 68"/>
          <p:cNvSpPr txBox="1">
            <a:spLocks noChangeArrowheads="1"/>
          </p:cNvSpPr>
          <p:nvPr/>
        </p:nvSpPr>
        <p:spPr bwMode="auto">
          <a:xfrm>
            <a:off x="1981200" y="5562600"/>
            <a:ext cx="3276600" cy="523875"/>
          </a:xfrm>
          <a:prstGeom prst="rect">
            <a:avLst/>
          </a:prstGeom>
          <a:noFill/>
          <a:ln w="9525">
            <a:noFill/>
            <a:miter lim="800000"/>
            <a:headEnd/>
            <a:tailEnd/>
          </a:ln>
        </p:spPr>
        <p:txBody>
          <a:bodyPr>
            <a:spAutoFit/>
          </a:bodyPr>
          <a:lstStyle/>
          <a:p>
            <a:r>
              <a:rPr lang="en-US" sz="2800">
                <a:latin typeface="Calibri" pitchFamily="34" charset="0"/>
              </a:rPr>
              <a:t>= handling time</a:t>
            </a:r>
          </a:p>
        </p:txBody>
      </p:sp>
      <p:pic>
        <p:nvPicPr>
          <p:cNvPr id="20531" name="Picture 69" descr="lions-stalking-prey.jpg"/>
          <p:cNvPicPr>
            <a:picLocks noChangeAspect="1"/>
          </p:cNvPicPr>
          <p:nvPr/>
        </p:nvPicPr>
        <p:blipFill>
          <a:blip r:embed="rId5" cstate="print"/>
          <a:srcRect/>
          <a:stretch>
            <a:fillRect/>
          </a:stretch>
        </p:blipFill>
        <p:spPr bwMode="auto">
          <a:xfrm>
            <a:off x="4343400" y="4267200"/>
            <a:ext cx="1460500" cy="1120775"/>
          </a:xfrm>
          <a:prstGeom prst="rect">
            <a:avLst/>
          </a:prstGeom>
          <a:noFill/>
          <a:ln w="9525">
            <a:noFill/>
            <a:miter lim="800000"/>
            <a:headEnd/>
            <a:tailEnd/>
          </a:ln>
        </p:spPr>
      </p:pic>
      <p:pic>
        <p:nvPicPr>
          <p:cNvPr id="20532" name="Picture 70" descr="lion eating prey.jpg"/>
          <p:cNvPicPr>
            <a:picLocks noChangeAspect="1"/>
          </p:cNvPicPr>
          <p:nvPr/>
        </p:nvPicPr>
        <p:blipFill>
          <a:blip r:embed="rId6" cstate="print"/>
          <a:srcRect/>
          <a:stretch>
            <a:fillRect/>
          </a:stretch>
        </p:blipFill>
        <p:spPr bwMode="auto">
          <a:xfrm>
            <a:off x="4343400" y="5486400"/>
            <a:ext cx="1447800" cy="1036638"/>
          </a:xfrm>
          <a:prstGeom prst="rect">
            <a:avLst/>
          </a:prstGeom>
          <a:noFill/>
          <a:ln w="9525">
            <a:noFill/>
            <a:miter lim="800000"/>
            <a:headEnd/>
            <a:tailEnd/>
          </a:ln>
        </p:spPr>
      </p:pic>
      <p:sp>
        <p:nvSpPr>
          <p:cNvPr id="20533" name="TextBox 72"/>
          <p:cNvSpPr txBox="1">
            <a:spLocks noChangeArrowheads="1"/>
          </p:cNvSpPr>
          <p:nvPr/>
        </p:nvSpPr>
        <p:spPr bwMode="auto">
          <a:xfrm>
            <a:off x="2362200" y="1752600"/>
            <a:ext cx="4114800" cy="369888"/>
          </a:xfrm>
          <a:prstGeom prst="rect">
            <a:avLst/>
          </a:prstGeom>
          <a:noFill/>
          <a:ln w="9525">
            <a:noFill/>
            <a:miter lim="800000"/>
            <a:headEnd/>
            <a:tailEnd/>
          </a:ln>
        </p:spPr>
        <p:txBody>
          <a:bodyPr>
            <a:spAutoFit/>
          </a:bodyPr>
          <a:lstStyle/>
          <a:p>
            <a:pPr algn="ctr"/>
            <a:r>
              <a:rPr lang="en-US">
                <a:latin typeface="Calibri" pitchFamily="34" charset="0"/>
              </a:rPr>
              <a:t>1 prey/day</a:t>
            </a:r>
          </a:p>
        </p:txBody>
      </p:sp>
      <p:sp>
        <p:nvSpPr>
          <p:cNvPr id="20534" name="TextBox 73"/>
          <p:cNvSpPr txBox="1">
            <a:spLocks noChangeArrowheads="1"/>
          </p:cNvSpPr>
          <p:nvPr/>
        </p:nvSpPr>
        <p:spPr bwMode="auto">
          <a:xfrm>
            <a:off x="2438400" y="2362200"/>
            <a:ext cx="4114800" cy="369888"/>
          </a:xfrm>
          <a:prstGeom prst="rect">
            <a:avLst/>
          </a:prstGeom>
          <a:noFill/>
          <a:ln w="9525">
            <a:noFill/>
            <a:miter lim="800000"/>
            <a:headEnd/>
            <a:tailEnd/>
          </a:ln>
        </p:spPr>
        <p:txBody>
          <a:bodyPr>
            <a:spAutoFit/>
          </a:bodyPr>
          <a:lstStyle/>
          <a:p>
            <a:pPr algn="ctr"/>
            <a:r>
              <a:rPr lang="en-US">
                <a:latin typeface="Calibri" pitchFamily="34" charset="0"/>
              </a:rPr>
              <a:t>2.25 prey/day</a:t>
            </a:r>
          </a:p>
        </p:txBody>
      </p:sp>
      <p:sp>
        <p:nvSpPr>
          <p:cNvPr id="20535" name="TextBox 74"/>
          <p:cNvSpPr txBox="1">
            <a:spLocks noChangeArrowheads="1"/>
          </p:cNvSpPr>
          <p:nvPr/>
        </p:nvSpPr>
        <p:spPr bwMode="auto">
          <a:xfrm>
            <a:off x="2438400" y="2743200"/>
            <a:ext cx="4114800" cy="369888"/>
          </a:xfrm>
          <a:prstGeom prst="rect">
            <a:avLst/>
          </a:prstGeom>
          <a:noFill/>
          <a:ln w="9525">
            <a:noFill/>
            <a:miter lim="800000"/>
            <a:headEnd/>
            <a:tailEnd/>
          </a:ln>
        </p:spPr>
        <p:txBody>
          <a:bodyPr>
            <a:spAutoFit/>
          </a:bodyPr>
          <a:lstStyle/>
          <a:p>
            <a:pPr algn="ctr"/>
            <a:r>
              <a:rPr lang="en-US">
                <a:latin typeface="Calibri" pitchFamily="34" charset="0"/>
              </a:rPr>
              <a:t>3.5 prey/day</a:t>
            </a:r>
          </a:p>
        </p:txBody>
      </p:sp>
      <p:sp>
        <p:nvSpPr>
          <p:cNvPr id="20536" name="TextBox 75"/>
          <p:cNvSpPr txBox="1">
            <a:spLocks noChangeArrowheads="1"/>
          </p:cNvSpPr>
          <p:nvPr/>
        </p:nvSpPr>
        <p:spPr bwMode="auto">
          <a:xfrm>
            <a:off x="2438400" y="3276600"/>
            <a:ext cx="4114800" cy="369888"/>
          </a:xfrm>
          <a:prstGeom prst="rect">
            <a:avLst/>
          </a:prstGeom>
          <a:noFill/>
          <a:ln w="9525">
            <a:noFill/>
            <a:miter lim="800000"/>
            <a:headEnd/>
            <a:tailEnd/>
          </a:ln>
        </p:spPr>
        <p:txBody>
          <a:bodyPr>
            <a:spAutoFit/>
          </a:bodyPr>
          <a:lstStyle/>
          <a:p>
            <a:pPr algn="ctr"/>
            <a:r>
              <a:rPr lang="en-US">
                <a:latin typeface="Calibri" pitchFamily="34" charset="0"/>
              </a:rPr>
              <a:t>5 prey/day</a:t>
            </a:r>
          </a:p>
        </p:txBody>
      </p:sp>
      <p:sp>
        <p:nvSpPr>
          <p:cNvPr id="20537" name="TextBox 76"/>
          <p:cNvSpPr txBox="1">
            <a:spLocks noChangeArrowheads="1"/>
          </p:cNvSpPr>
          <p:nvPr/>
        </p:nvSpPr>
        <p:spPr bwMode="auto">
          <a:xfrm>
            <a:off x="2438400" y="3810000"/>
            <a:ext cx="4114800" cy="369888"/>
          </a:xfrm>
          <a:prstGeom prst="rect">
            <a:avLst/>
          </a:prstGeom>
          <a:noFill/>
          <a:ln w="9525">
            <a:noFill/>
            <a:miter lim="800000"/>
            <a:headEnd/>
            <a:tailEnd/>
          </a:ln>
        </p:spPr>
        <p:txBody>
          <a:bodyPr>
            <a:spAutoFit/>
          </a:bodyPr>
          <a:lstStyle/>
          <a:p>
            <a:pPr algn="ctr"/>
            <a:r>
              <a:rPr lang="en-US">
                <a:latin typeface="Calibri" pitchFamily="34" charset="0"/>
              </a:rPr>
              <a:t>6.5 prey/day</a:t>
            </a:r>
          </a:p>
        </p:txBody>
      </p:sp>
      <p:sp>
        <p:nvSpPr>
          <p:cNvPr id="20538" name="TextBox 77"/>
          <p:cNvSpPr txBox="1">
            <a:spLocks noChangeArrowheads="1"/>
          </p:cNvSpPr>
          <p:nvPr/>
        </p:nvSpPr>
        <p:spPr bwMode="auto">
          <a:xfrm>
            <a:off x="6324600" y="4191000"/>
            <a:ext cx="1905000" cy="369888"/>
          </a:xfrm>
          <a:prstGeom prst="rect">
            <a:avLst/>
          </a:prstGeom>
          <a:noFill/>
          <a:ln w="9525">
            <a:noFill/>
            <a:miter lim="800000"/>
            <a:headEnd/>
            <a:tailEnd/>
          </a:ln>
        </p:spPr>
        <p:txBody>
          <a:bodyPr>
            <a:spAutoFit/>
          </a:bodyPr>
          <a:lstStyle/>
          <a:p>
            <a:r>
              <a:rPr lang="en-US">
                <a:latin typeface="Calibri" pitchFamily="34" charset="0"/>
              </a:rPr>
              <a:t>Holling 1959</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052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53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053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4"/>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053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9"/>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21"/>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22"/>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23"/>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24"/>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25"/>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26"/>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28"/>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20535"/>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27"/>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31"/>
                                        </p:tgtEl>
                                        <p:attrNameLst>
                                          <p:attrName>style.visibility</p:attrName>
                                        </p:attrNameLst>
                                      </p:cBhvr>
                                      <p:to>
                                        <p:strVal val="visible"/>
                                      </p:to>
                                    </p:set>
                                  </p:childTnLst>
                                </p:cTn>
                              </p:par>
                              <p:par>
                                <p:cTn id="75" presetID="1" presetClass="entr" presetSubtype="0" fill="hold" nodeType="withEffect">
                                  <p:stCondLst>
                                    <p:cond delay="0"/>
                                  </p:stCondLst>
                                  <p:childTnLst>
                                    <p:set>
                                      <p:cBhvr>
                                        <p:cTn id="76" dur="1" fill="hold">
                                          <p:stCondLst>
                                            <p:cond delay="0"/>
                                          </p:stCondLst>
                                        </p:cTn>
                                        <p:tgtEl>
                                          <p:spTgt spid="32"/>
                                        </p:tgtEl>
                                        <p:attrNameLst>
                                          <p:attrName>style.visibility</p:attrName>
                                        </p:attrNameLst>
                                      </p:cBhvr>
                                      <p:to>
                                        <p:strVal val="visible"/>
                                      </p:to>
                                    </p:set>
                                  </p:childTnLst>
                                </p:cTn>
                              </p:par>
                              <p:par>
                                <p:cTn id="77" presetID="1" presetClass="entr" presetSubtype="0" fill="hold" nodeType="withEffect">
                                  <p:stCondLst>
                                    <p:cond delay="0"/>
                                  </p:stCondLst>
                                  <p:childTnLst>
                                    <p:set>
                                      <p:cBhvr>
                                        <p:cTn id="78" dur="1" fill="hold">
                                          <p:stCondLst>
                                            <p:cond delay="0"/>
                                          </p:stCondLst>
                                        </p:cTn>
                                        <p:tgtEl>
                                          <p:spTgt spid="33"/>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34"/>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39"/>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40"/>
                                        </p:tgtEl>
                                        <p:attrNameLst>
                                          <p:attrName>style.visibility</p:attrName>
                                        </p:attrNameLst>
                                      </p:cBhvr>
                                      <p:to>
                                        <p:strVal val="visible"/>
                                      </p:to>
                                    </p:set>
                                  </p:childTnLst>
                                </p:cTn>
                              </p:par>
                              <p:par>
                                <p:cTn id="85" presetID="1" presetClass="entr" presetSubtype="0" fill="hold" nodeType="withEffect">
                                  <p:stCondLst>
                                    <p:cond delay="0"/>
                                  </p:stCondLst>
                                  <p:childTnLst>
                                    <p:set>
                                      <p:cBhvr>
                                        <p:cTn id="86" dur="1" fill="hold">
                                          <p:stCondLst>
                                            <p:cond delay="0"/>
                                          </p:stCondLst>
                                        </p:cTn>
                                        <p:tgtEl>
                                          <p:spTgt spid="41"/>
                                        </p:tgtEl>
                                        <p:attrNameLst>
                                          <p:attrName>style.visibility</p:attrName>
                                        </p:attrNameLst>
                                      </p:cBhvr>
                                      <p:to>
                                        <p:strVal val="visible"/>
                                      </p:to>
                                    </p:set>
                                  </p:childTnLst>
                                </p:cTn>
                              </p:par>
                              <p:par>
                                <p:cTn id="87" presetID="1" presetClass="entr" presetSubtype="0" fill="hold" nodeType="withEffect">
                                  <p:stCondLst>
                                    <p:cond delay="0"/>
                                  </p:stCondLst>
                                  <p:childTnLst>
                                    <p:set>
                                      <p:cBhvr>
                                        <p:cTn id="88" dur="1" fill="hold">
                                          <p:stCondLst>
                                            <p:cond delay="0"/>
                                          </p:stCondLst>
                                        </p:cTn>
                                        <p:tgtEl>
                                          <p:spTgt spid="42"/>
                                        </p:tgtEl>
                                        <p:attrNameLst>
                                          <p:attrName>style.visibility</p:attrName>
                                        </p:attrNameLst>
                                      </p:cBhvr>
                                      <p:to>
                                        <p:strVal val="visible"/>
                                      </p:to>
                                    </p:set>
                                  </p:childTnLst>
                                </p:cTn>
                              </p:par>
                              <p:par>
                                <p:cTn id="89" presetID="1" presetClass="entr" presetSubtype="0" fill="hold" nodeType="withEffect">
                                  <p:stCondLst>
                                    <p:cond delay="0"/>
                                  </p:stCondLst>
                                  <p:childTnLst>
                                    <p:set>
                                      <p:cBhvr>
                                        <p:cTn id="90" dur="1" fill="hold">
                                          <p:stCondLst>
                                            <p:cond delay="0"/>
                                          </p:stCondLst>
                                        </p:cTn>
                                        <p:tgtEl>
                                          <p:spTgt spid="43"/>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20536"/>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0"/>
                                          </p:stCondLst>
                                        </p:cTn>
                                        <p:tgtEl>
                                          <p:spTgt spid="35"/>
                                        </p:tgtEl>
                                        <p:attrNameLst>
                                          <p:attrName>style.visibility</p:attrName>
                                        </p:attrNameLst>
                                      </p:cBhvr>
                                      <p:to>
                                        <p:strVal val="visible"/>
                                      </p:to>
                                    </p:set>
                                  </p:childTnLst>
                                </p:cTn>
                              </p:par>
                              <p:par>
                                <p:cTn id="99" presetID="1" presetClass="entr" presetSubtype="0" fill="hold" nodeType="withEffect">
                                  <p:stCondLst>
                                    <p:cond delay="0"/>
                                  </p:stCondLst>
                                  <p:childTnLst>
                                    <p:set>
                                      <p:cBhvr>
                                        <p:cTn id="100" dur="1" fill="hold">
                                          <p:stCondLst>
                                            <p:cond delay="0"/>
                                          </p:stCondLst>
                                        </p:cTn>
                                        <p:tgtEl>
                                          <p:spTgt spid="44"/>
                                        </p:tgtEl>
                                        <p:attrNameLst>
                                          <p:attrName>style.visibility</p:attrName>
                                        </p:attrNameLst>
                                      </p:cBhvr>
                                      <p:to>
                                        <p:strVal val="visible"/>
                                      </p:to>
                                    </p:set>
                                  </p:childTnLst>
                                </p:cTn>
                              </p:par>
                              <p:par>
                                <p:cTn id="101" presetID="1" presetClass="entr" presetSubtype="0" fill="hold" nodeType="withEffect">
                                  <p:stCondLst>
                                    <p:cond delay="0"/>
                                  </p:stCondLst>
                                  <p:childTnLst>
                                    <p:set>
                                      <p:cBhvr>
                                        <p:cTn id="102" dur="1" fill="hold">
                                          <p:stCondLst>
                                            <p:cond delay="0"/>
                                          </p:stCondLst>
                                        </p:cTn>
                                        <p:tgtEl>
                                          <p:spTgt spid="46"/>
                                        </p:tgtEl>
                                        <p:attrNameLst>
                                          <p:attrName>style.visibility</p:attrName>
                                        </p:attrNameLst>
                                      </p:cBhvr>
                                      <p:to>
                                        <p:strVal val="visible"/>
                                      </p:to>
                                    </p:set>
                                  </p:childTnLst>
                                </p:cTn>
                              </p:par>
                              <p:par>
                                <p:cTn id="103" presetID="1" presetClass="entr" presetSubtype="0" fill="hold" nodeType="withEffect">
                                  <p:stCondLst>
                                    <p:cond delay="0"/>
                                  </p:stCondLst>
                                  <p:childTnLst>
                                    <p:set>
                                      <p:cBhvr>
                                        <p:cTn id="104" dur="1" fill="hold">
                                          <p:stCondLst>
                                            <p:cond delay="0"/>
                                          </p:stCondLst>
                                        </p:cTn>
                                        <p:tgtEl>
                                          <p:spTgt spid="47"/>
                                        </p:tgtEl>
                                        <p:attrNameLst>
                                          <p:attrName>style.visibility</p:attrName>
                                        </p:attrNameLst>
                                      </p:cBhvr>
                                      <p:to>
                                        <p:strVal val="visible"/>
                                      </p:to>
                                    </p:set>
                                  </p:childTnLst>
                                </p:cTn>
                              </p:par>
                              <p:par>
                                <p:cTn id="105" presetID="1" presetClass="entr" presetSubtype="0" fill="hold" nodeType="withEffect">
                                  <p:stCondLst>
                                    <p:cond delay="0"/>
                                  </p:stCondLst>
                                  <p:childTnLst>
                                    <p:set>
                                      <p:cBhvr>
                                        <p:cTn id="106" dur="1" fill="hold">
                                          <p:stCondLst>
                                            <p:cond delay="0"/>
                                          </p:stCondLst>
                                        </p:cTn>
                                        <p:tgtEl>
                                          <p:spTgt spid="48"/>
                                        </p:tgtEl>
                                        <p:attrNameLst>
                                          <p:attrName>style.visibility</p:attrName>
                                        </p:attrNameLst>
                                      </p:cBhvr>
                                      <p:to>
                                        <p:strVal val="visible"/>
                                      </p:to>
                                    </p:set>
                                  </p:childTnLst>
                                </p:cTn>
                              </p:par>
                              <p:par>
                                <p:cTn id="107" presetID="1" presetClass="entr" presetSubtype="0" fill="hold" nodeType="withEffect">
                                  <p:stCondLst>
                                    <p:cond delay="0"/>
                                  </p:stCondLst>
                                  <p:childTnLst>
                                    <p:set>
                                      <p:cBhvr>
                                        <p:cTn id="108" dur="1" fill="hold">
                                          <p:stCondLst>
                                            <p:cond delay="0"/>
                                          </p:stCondLst>
                                        </p:cTn>
                                        <p:tgtEl>
                                          <p:spTgt spid="49"/>
                                        </p:tgtEl>
                                        <p:attrNameLst>
                                          <p:attrName>style.visibility</p:attrName>
                                        </p:attrNameLst>
                                      </p:cBhvr>
                                      <p:to>
                                        <p:strVal val="visible"/>
                                      </p:to>
                                    </p:set>
                                  </p:childTnLst>
                                </p:cTn>
                              </p:par>
                              <p:par>
                                <p:cTn id="109" presetID="1" presetClass="entr" presetSubtype="0" fill="hold" nodeType="withEffect">
                                  <p:stCondLst>
                                    <p:cond delay="0"/>
                                  </p:stCondLst>
                                  <p:childTnLst>
                                    <p:set>
                                      <p:cBhvr>
                                        <p:cTn id="110" dur="1" fill="hold">
                                          <p:stCondLst>
                                            <p:cond delay="0"/>
                                          </p:stCondLst>
                                        </p:cTn>
                                        <p:tgtEl>
                                          <p:spTgt spid="50"/>
                                        </p:tgtEl>
                                        <p:attrNameLst>
                                          <p:attrName>style.visibility</p:attrName>
                                        </p:attrNameLst>
                                      </p:cBhvr>
                                      <p:to>
                                        <p:strVal val="visible"/>
                                      </p:to>
                                    </p:set>
                                  </p:childTnLst>
                                </p:cTn>
                              </p:par>
                              <p:par>
                                <p:cTn id="111" presetID="1" presetClass="entr" presetSubtype="0" fill="hold" nodeType="withEffect">
                                  <p:stCondLst>
                                    <p:cond delay="0"/>
                                  </p:stCondLst>
                                  <p:childTnLst>
                                    <p:set>
                                      <p:cBhvr>
                                        <p:cTn id="112" dur="1" fill="hold">
                                          <p:stCondLst>
                                            <p:cond delay="0"/>
                                          </p:stCondLst>
                                        </p:cTn>
                                        <p:tgtEl>
                                          <p:spTgt spid="51"/>
                                        </p:tgtEl>
                                        <p:attrNameLst>
                                          <p:attrName>style.visibility</p:attrName>
                                        </p:attrNameLst>
                                      </p:cBhvr>
                                      <p:to>
                                        <p:strVal val="visible"/>
                                      </p:to>
                                    </p:set>
                                  </p:childTnLst>
                                </p:cTn>
                              </p:par>
                              <p:par>
                                <p:cTn id="113" presetID="1" presetClass="entr" presetSubtype="0" fill="hold" nodeType="withEffect">
                                  <p:stCondLst>
                                    <p:cond delay="0"/>
                                  </p:stCondLst>
                                  <p:childTnLst>
                                    <p:set>
                                      <p:cBhvr>
                                        <p:cTn id="114" dur="1" fill="hold">
                                          <p:stCondLst>
                                            <p:cond delay="0"/>
                                          </p:stCondLst>
                                        </p:cTn>
                                        <p:tgtEl>
                                          <p:spTgt spid="53"/>
                                        </p:tgtEl>
                                        <p:attrNameLst>
                                          <p:attrName>style.visibility</p:attrName>
                                        </p:attrNameLst>
                                      </p:cBhvr>
                                      <p:to>
                                        <p:strVal val="visible"/>
                                      </p:to>
                                    </p:set>
                                  </p:childTnLst>
                                </p:cTn>
                              </p:par>
                              <p:par>
                                <p:cTn id="115" presetID="1" presetClass="entr" presetSubtype="0" fill="hold" nodeType="withEffect">
                                  <p:stCondLst>
                                    <p:cond delay="0"/>
                                  </p:stCondLst>
                                  <p:childTnLst>
                                    <p:set>
                                      <p:cBhvr>
                                        <p:cTn id="116" dur="1" fill="hold">
                                          <p:stCondLst>
                                            <p:cond delay="0"/>
                                          </p:stCondLst>
                                        </p:cTn>
                                        <p:tgtEl>
                                          <p:spTgt spid="54"/>
                                        </p:tgtEl>
                                        <p:attrNameLst>
                                          <p:attrName>style.visibility</p:attrName>
                                        </p:attrNameLst>
                                      </p:cBhvr>
                                      <p:to>
                                        <p:strVal val="visible"/>
                                      </p:to>
                                    </p:set>
                                  </p:childTnLst>
                                </p:cTn>
                              </p:par>
                              <p:par>
                                <p:cTn id="117" presetID="1" presetClass="entr" presetSubtype="0" fill="hold" nodeType="withEffect">
                                  <p:stCondLst>
                                    <p:cond delay="0"/>
                                  </p:stCondLst>
                                  <p:childTnLst>
                                    <p:set>
                                      <p:cBhvr>
                                        <p:cTn id="118" dur="1" fill="hold">
                                          <p:stCondLst>
                                            <p:cond delay="0"/>
                                          </p:stCondLst>
                                        </p:cTn>
                                        <p:tgtEl>
                                          <p:spTgt spid="55"/>
                                        </p:tgtEl>
                                        <p:attrNameLst>
                                          <p:attrName>style.visibility</p:attrName>
                                        </p:attrNameLst>
                                      </p:cBhvr>
                                      <p:to>
                                        <p:strVal val="visible"/>
                                      </p:to>
                                    </p:set>
                                  </p:childTnLst>
                                </p:cTn>
                              </p:par>
                              <p:par>
                                <p:cTn id="119" presetID="1" presetClass="entr" presetSubtype="0" fill="hold" nodeType="withEffect">
                                  <p:stCondLst>
                                    <p:cond delay="0"/>
                                  </p:stCondLst>
                                  <p:childTnLst>
                                    <p:set>
                                      <p:cBhvr>
                                        <p:cTn id="120" dur="1" fill="hold">
                                          <p:stCondLst>
                                            <p:cond delay="0"/>
                                          </p:stCondLst>
                                        </p:cTn>
                                        <p:tgtEl>
                                          <p:spTgt spid="56"/>
                                        </p:tgtEl>
                                        <p:attrNameLst>
                                          <p:attrName>style.visibility</p:attrName>
                                        </p:attrNameLst>
                                      </p:cBhvr>
                                      <p:to>
                                        <p:strVal val="visible"/>
                                      </p:to>
                                    </p:set>
                                  </p:childTnLst>
                                </p:cTn>
                              </p:par>
                              <p:par>
                                <p:cTn id="121" presetID="1" presetClass="entr" presetSubtype="0" fill="hold" nodeType="withEffect">
                                  <p:stCondLst>
                                    <p:cond delay="0"/>
                                  </p:stCondLst>
                                  <p:childTnLst>
                                    <p:set>
                                      <p:cBhvr>
                                        <p:cTn id="122" dur="1" fill="hold">
                                          <p:stCondLst>
                                            <p:cond delay="0"/>
                                          </p:stCondLst>
                                        </p:cTn>
                                        <p:tgtEl>
                                          <p:spTgt spid="57"/>
                                        </p:tgtEl>
                                        <p:attrNameLst>
                                          <p:attrName>style.visibility</p:attrName>
                                        </p:attrNameLst>
                                      </p:cBhvr>
                                      <p:to>
                                        <p:strVal val="visible"/>
                                      </p:to>
                                    </p:set>
                                  </p:childTnLst>
                                </p:cTn>
                              </p:par>
                              <p:par>
                                <p:cTn id="123" presetID="1" presetClass="entr" presetSubtype="0" fill="hold" nodeType="withEffect">
                                  <p:stCondLst>
                                    <p:cond delay="0"/>
                                  </p:stCondLst>
                                  <p:childTnLst>
                                    <p:set>
                                      <p:cBhvr>
                                        <p:cTn id="124" dur="1" fill="hold">
                                          <p:stCondLst>
                                            <p:cond delay="0"/>
                                          </p:stCondLst>
                                        </p:cTn>
                                        <p:tgtEl>
                                          <p:spTgt spid="58"/>
                                        </p:tgtEl>
                                        <p:attrNameLst>
                                          <p:attrName>style.visibility</p:attrName>
                                        </p:attrNameLst>
                                      </p:cBhvr>
                                      <p:to>
                                        <p:strVal val="visible"/>
                                      </p:to>
                                    </p:set>
                                  </p:childTnLst>
                                </p:cTn>
                              </p:par>
                              <p:par>
                                <p:cTn id="125" presetID="1" presetClass="entr" presetSubtype="0" fill="hold" grpId="0" nodeType="withEffect">
                                  <p:stCondLst>
                                    <p:cond delay="0"/>
                                  </p:stCondLst>
                                  <p:childTnLst>
                                    <p:set>
                                      <p:cBhvr>
                                        <p:cTn id="126" dur="1" fill="hold">
                                          <p:stCondLst>
                                            <p:cond delay="0"/>
                                          </p:stCondLst>
                                        </p:cTn>
                                        <p:tgtEl>
                                          <p:spTgt spid="205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20529" grpId="0"/>
      <p:bldP spid="20533" grpId="0"/>
      <p:bldP spid="20534" grpId="0"/>
      <p:bldP spid="20535" grpId="0"/>
      <p:bldP spid="20536" grpId="0"/>
      <p:bldP spid="20537"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2530" name="Picture 2" descr="IMG_0001.jpg"/>
          <p:cNvPicPr>
            <a:picLocks noChangeAspect="1"/>
          </p:cNvPicPr>
          <p:nvPr/>
        </p:nvPicPr>
        <p:blipFill>
          <a:blip r:embed="rId3" cstate="print"/>
          <a:srcRect/>
          <a:stretch>
            <a:fillRect/>
          </a:stretch>
        </p:blipFill>
        <p:spPr bwMode="auto">
          <a:xfrm>
            <a:off x="319216" y="135925"/>
            <a:ext cx="4191000" cy="5688013"/>
          </a:xfrm>
          <a:prstGeom prst="rect">
            <a:avLst/>
          </a:prstGeom>
          <a:noFill/>
          <a:ln w="9525">
            <a:noFill/>
            <a:miter lim="800000"/>
            <a:headEnd/>
            <a:tailEnd/>
          </a:ln>
        </p:spPr>
      </p:pic>
      <p:pic>
        <p:nvPicPr>
          <p:cNvPr id="22531" name="Picture 3" descr="IMG_0002.jpg"/>
          <p:cNvPicPr>
            <a:picLocks noChangeAspect="1"/>
          </p:cNvPicPr>
          <p:nvPr/>
        </p:nvPicPr>
        <p:blipFill>
          <a:blip r:embed="rId4" cstate="print"/>
          <a:srcRect/>
          <a:stretch>
            <a:fillRect/>
          </a:stretch>
        </p:blipFill>
        <p:spPr bwMode="auto">
          <a:xfrm>
            <a:off x="4837670" y="140688"/>
            <a:ext cx="4038600" cy="5683250"/>
          </a:xfrm>
          <a:prstGeom prst="rect">
            <a:avLst/>
          </a:prstGeom>
          <a:noFill/>
          <a:ln w="9525">
            <a:noFill/>
            <a:miter lim="800000"/>
            <a:headEnd/>
            <a:tailEnd/>
          </a:ln>
        </p:spPr>
      </p:pic>
      <p:sp>
        <p:nvSpPr>
          <p:cNvPr id="2" name="TextBox 1"/>
          <p:cNvSpPr txBox="1"/>
          <p:nvPr/>
        </p:nvSpPr>
        <p:spPr>
          <a:xfrm>
            <a:off x="1258329" y="5943600"/>
            <a:ext cx="8602362" cy="646331"/>
          </a:xfrm>
          <a:prstGeom prst="rect">
            <a:avLst/>
          </a:prstGeom>
          <a:noFill/>
        </p:spPr>
        <p:txBody>
          <a:bodyPr wrap="square" rtlCol="0">
            <a:spAutoFit/>
          </a:bodyPr>
          <a:lstStyle/>
          <a:p>
            <a:r>
              <a:rPr lang="en-US" dirty="0"/>
              <a:t>For predators, searching and handling are mutually exclusive events.</a:t>
            </a:r>
          </a:p>
          <a:p>
            <a:r>
              <a:rPr lang="en-US" dirty="0"/>
              <a:t>i.e. can’t search for a new zebra while consuming the first one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6250053" y="83640"/>
            <a:ext cx="2771041" cy="2079390"/>
          </a:xfrm>
          <a:prstGeom prst="rect">
            <a:avLst/>
          </a:prstGeom>
          <a:ln>
            <a:solidFill>
              <a:schemeClr val="tx1"/>
            </a:solidFill>
          </a:ln>
        </p:spPr>
      </p:pic>
      <p:pic>
        <p:nvPicPr>
          <p:cNvPr id="12" name="Picture 11"/>
          <p:cNvPicPr>
            <a:picLocks noChangeAspect="1"/>
          </p:cNvPicPr>
          <p:nvPr/>
        </p:nvPicPr>
        <p:blipFill>
          <a:blip r:embed="rId4"/>
          <a:stretch>
            <a:fillRect/>
          </a:stretch>
        </p:blipFill>
        <p:spPr>
          <a:xfrm>
            <a:off x="135267" y="2535155"/>
            <a:ext cx="3557293" cy="2290897"/>
          </a:xfrm>
          <a:prstGeom prst="rect">
            <a:avLst/>
          </a:prstGeom>
          <a:ln>
            <a:solidFill>
              <a:schemeClr val="tx1"/>
            </a:solidFill>
          </a:ln>
        </p:spPr>
      </p:pic>
      <p:pic>
        <p:nvPicPr>
          <p:cNvPr id="7" name="Picture 6"/>
          <p:cNvPicPr>
            <a:picLocks noChangeAspect="1"/>
          </p:cNvPicPr>
          <p:nvPr/>
        </p:nvPicPr>
        <p:blipFill>
          <a:blip r:embed="rId5"/>
          <a:stretch>
            <a:fillRect/>
          </a:stretch>
        </p:blipFill>
        <p:spPr>
          <a:xfrm>
            <a:off x="3302754" y="3640023"/>
            <a:ext cx="3098800" cy="2628900"/>
          </a:xfrm>
          <a:prstGeom prst="rect">
            <a:avLst/>
          </a:prstGeom>
          <a:ln>
            <a:solidFill>
              <a:schemeClr val="tx1"/>
            </a:solidFill>
          </a:ln>
        </p:spPr>
      </p:pic>
      <p:pic>
        <p:nvPicPr>
          <p:cNvPr id="9" name="Picture 8"/>
          <p:cNvPicPr>
            <a:picLocks noChangeAspect="1"/>
          </p:cNvPicPr>
          <p:nvPr/>
        </p:nvPicPr>
        <p:blipFill>
          <a:blip r:embed="rId6"/>
          <a:stretch>
            <a:fillRect/>
          </a:stretch>
        </p:blipFill>
        <p:spPr>
          <a:xfrm>
            <a:off x="6073321" y="4514620"/>
            <a:ext cx="3124507" cy="2343380"/>
          </a:xfrm>
          <a:prstGeom prst="rect">
            <a:avLst/>
          </a:prstGeom>
          <a:ln>
            <a:solidFill>
              <a:schemeClr val="tx1"/>
            </a:solidFill>
          </a:ln>
        </p:spPr>
      </p:pic>
      <p:sp>
        <p:nvSpPr>
          <p:cNvPr id="2" name="TextBox 1"/>
          <p:cNvSpPr txBox="1"/>
          <p:nvPr/>
        </p:nvSpPr>
        <p:spPr>
          <a:xfrm>
            <a:off x="247135" y="203638"/>
            <a:ext cx="6264876" cy="2031325"/>
          </a:xfrm>
          <a:prstGeom prst="rect">
            <a:avLst/>
          </a:prstGeom>
          <a:noFill/>
        </p:spPr>
        <p:txBody>
          <a:bodyPr wrap="square" rtlCol="0">
            <a:spAutoFit/>
          </a:bodyPr>
          <a:lstStyle/>
          <a:p>
            <a:r>
              <a:rPr lang="en-US" dirty="0">
                <a:solidFill>
                  <a:schemeClr val="bg1"/>
                </a:solidFill>
              </a:rPr>
              <a:t>Organisms live to pass on their genes</a:t>
            </a:r>
          </a:p>
          <a:p>
            <a:endParaRPr lang="en-US" dirty="0">
              <a:solidFill>
                <a:schemeClr val="bg1"/>
              </a:solidFill>
            </a:endParaRPr>
          </a:p>
          <a:p>
            <a:r>
              <a:rPr lang="en-US" dirty="0">
                <a:solidFill>
                  <a:schemeClr val="bg1"/>
                </a:solidFill>
              </a:rPr>
              <a:t>Which means, finding mates, escaping predation, and meeting energetic needs </a:t>
            </a:r>
          </a:p>
          <a:p>
            <a:endParaRPr lang="en-US" dirty="0">
              <a:solidFill>
                <a:schemeClr val="bg1"/>
              </a:solidFill>
            </a:endParaRPr>
          </a:p>
          <a:p>
            <a:r>
              <a:rPr lang="en-US" dirty="0">
                <a:solidFill>
                  <a:schemeClr val="bg1"/>
                </a:solidFill>
              </a:rPr>
              <a:t>Physiology and morphology are adapted to maximize success</a:t>
            </a:r>
          </a:p>
          <a:p>
            <a:r>
              <a:rPr lang="en-US" dirty="0">
                <a:solidFill>
                  <a:schemeClr val="bg1"/>
                </a:solidFill>
              </a:rPr>
              <a:t>	i.e. energy in to energy out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4577" name="Title 1"/>
          <p:cNvPicPr>
            <a:picLocks noGrp="1" noChangeArrowheads="1"/>
          </p:cNvPicPr>
          <p:nvPr>
            <p:ph type="title"/>
          </p:nvPr>
        </p:nvPicPr>
        <p:blipFill>
          <a:blip r:embed="rId3" cstate="print"/>
          <a:srcRect/>
          <a:stretch>
            <a:fillRect/>
          </a:stretch>
        </p:blipFill>
        <p:spPr>
          <a:xfrm>
            <a:off x="450850" y="268288"/>
            <a:ext cx="8242300" cy="1158875"/>
          </a:xfrm>
        </p:spPr>
      </p:pic>
      <p:pic>
        <p:nvPicPr>
          <p:cNvPr id="24578" name="Picture 3" descr="ZebraGrazing.jpg"/>
          <p:cNvPicPr>
            <a:picLocks noChangeAspect="1"/>
          </p:cNvPicPr>
          <p:nvPr/>
        </p:nvPicPr>
        <p:blipFill>
          <a:blip r:embed="rId4" cstate="print"/>
          <a:srcRect/>
          <a:stretch>
            <a:fillRect/>
          </a:stretch>
        </p:blipFill>
        <p:spPr bwMode="auto">
          <a:xfrm>
            <a:off x="6759575" y="4610100"/>
            <a:ext cx="2384425" cy="2247900"/>
          </a:xfrm>
          <a:prstGeom prst="rect">
            <a:avLst/>
          </a:prstGeom>
          <a:noFill/>
          <a:ln w="9525">
            <a:noFill/>
            <a:miter lim="800000"/>
            <a:headEnd/>
            <a:tailEnd/>
          </a:ln>
        </p:spPr>
      </p:pic>
      <p:pic>
        <p:nvPicPr>
          <p:cNvPr id="24579" name="Picture 4" descr="IMG.jpg"/>
          <p:cNvPicPr>
            <a:picLocks noChangeAspect="1"/>
          </p:cNvPicPr>
          <p:nvPr/>
        </p:nvPicPr>
        <p:blipFill>
          <a:blip r:embed="rId5" cstate="print"/>
          <a:srcRect/>
          <a:stretch>
            <a:fillRect/>
          </a:stretch>
        </p:blipFill>
        <p:spPr bwMode="auto">
          <a:xfrm>
            <a:off x="457200" y="1447800"/>
            <a:ext cx="6426200" cy="4800600"/>
          </a:xfrm>
          <a:prstGeom prst="rect">
            <a:avLst/>
          </a:prstGeom>
          <a:noFill/>
          <a:ln w="9525">
            <a:noFill/>
            <a:miter lim="800000"/>
            <a:headEnd/>
            <a:tailEnd/>
          </a:ln>
        </p:spPr>
      </p:pic>
      <p:sp>
        <p:nvSpPr>
          <p:cNvPr id="5" name="TextBox 4"/>
          <p:cNvSpPr txBox="1">
            <a:spLocks noChangeArrowheads="1"/>
          </p:cNvSpPr>
          <p:nvPr/>
        </p:nvSpPr>
        <p:spPr bwMode="auto">
          <a:xfrm>
            <a:off x="3635375" y="1547019"/>
            <a:ext cx="3124200" cy="369888"/>
          </a:xfrm>
          <a:prstGeom prst="rect">
            <a:avLst/>
          </a:prstGeom>
          <a:noFill/>
          <a:ln w="9525">
            <a:noFill/>
            <a:miter lim="800000"/>
            <a:headEnd/>
            <a:tailEnd/>
          </a:ln>
        </p:spPr>
        <p:txBody>
          <a:bodyPr>
            <a:spAutoFit/>
          </a:bodyPr>
          <a:lstStyle/>
          <a:p>
            <a:r>
              <a:rPr lang="en-US"/>
              <a:t>Type II functional response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5" descr="IMG_0009.jpg"/>
          <p:cNvPicPr>
            <a:picLocks noChangeAspect="1"/>
          </p:cNvPicPr>
          <p:nvPr/>
        </p:nvPicPr>
        <p:blipFill>
          <a:blip r:embed="rId3" cstate="print"/>
          <a:srcRect/>
          <a:stretch>
            <a:fillRect/>
          </a:stretch>
        </p:blipFill>
        <p:spPr bwMode="auto">
          <a:xfrm>
            <a:off x="897924" y="156519"/>
            <a:ext cx="4600575" cy="6324600"/>
          </a:xfrm>
          <a:prstGeom prst="rect">
            <a:avLst/>
          </a:prstGeom>
          <a:noFill/>
          <a:ln w="9525">
            <a:noFill/>
            <a:miter lim="800000"/>
            <a:headEnd/>
            <a:tailEnd/>
          </a:ln>
        </p:spPr>
      </p:pic>
      <p:sp>
        <p:nvSpPr>
          <p:cNvPr id="3" name="Rounded Rectangular Callout 2"/>
          <p:cNvSpPr/>
          <p:nvPr/>
        </p:nvSpPr>
        <p:spPr>
          <a:xfrm>
            <a:off x="6400800" y="3669956"/>
            <a:ext cx="2224216" cy="2063579"/>
          </a:xfrm>
          <a:prstGeom prst="wedgeRoundRectCallout">
            <a:avLst>
              <a:gd name="adj1" fmla="val -102500"/>
              <a:gd name="adj2" fmla="val 70883"/>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Herbivores CAN search (walk) and handle (chew) food at the same time!</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21" name="Title 1"/>
          <p:cNvPicPr>
            <a:picLocks noGrp="1" noChangeArrowheads="1"/>
          </p:cNvPicPr>
          <p:nvPr>
            <p:ph type="title"/>
          </p:nvPr>
        </p:nvPicPr>
        <p:blipFill>
          <a:blip r:embed="rId3" cstate="print"/>
          <a:srcRect/>
          <a:stretch>
            <a:fillRect/>
          </a:stretch>
        </p:blipFill>
        <p:spPr>
          <a:xfrm>
            <a:off x="450850" y="66675"/>
            <a:ext cx="8242300" cy="1401763"/>
          </a:xfrm>
        </p:spPr>
      </p:pic>
      <p:pic>
        <p:nvPicPr>
          <p:cNvPr id="30722" name="Picture 3" descr="ZebraGrazing.jpg"/>
          <p:cNvPicPr>
            <a:picLocks noChangeAspect="1"/>
          </p:cNvPicPr>
          <p:nvPr/>
        </p:nvPicPr>
        <p:blipFill>
          <a:blip r:embed="rId4" cstate="print"/>
          <a:srcRect/>
          <a:stretch>
            <a:fillRect/>
          </a:stretch>
        </p:blipFill>
        <p:spPr bwMode="auto">
          <a:xfrm>
            <a:off x="6759575" y="4610100"/>
            <a:ext cx="2384425" cy="2247900"/>
          </a:xfrm>
          <a:prstGeom prst="rect">
            <a:avLst/>
          </a:prstGeom>
          <a:noFill/>
          <a:ln w="9525">
            <a:noFill/>
            <a:miter lim="800000"/>
            <a:headEnd/>
            <a:tailEnd/>
          </a:ln>
        </p:spPr>
      </p:pic>
      <p:cxnSp>
        <p:nvCxnSpPr>
          <p:cNvPr id="6" name="Straight Connector 5"/>
          <p:cNvCxnSpPr/>
          <p:nvPr/>
        </p:nvCxnSpPr>
        <p:spPr>
          <a:xfrm>
            <a:off x="304800" y="2362200"/>
            <a:ext cx="2057400" cy="1588"/>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895600" y="2438400"/>
            <a:ext cx="2057400" cy="1588"/>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3810000" y="1905000"/>
            <a:ext cx="5334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5486400" y="2514600"/>
            <a:ext cx="2057400" cy="1588"/>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304800" y="1905000"/>
            <a:ext cx="2057400" cy="1588"/>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2362200" y="1905000"/>
            <a:ext cx="1447800" cy="1588"/>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343400" y="1981200"/>
            <a:ext cx="2057400" cy="1588"/>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400800" y="1981200"/>
            <a:ext cx="1447800" cy="1588"/>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304800" y="2819400"/>
            <a:ext cx="1143000" cy="1588"/>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1981200" y="2895600"/>
            <a:ext cx="1219200" cy="1588"/>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3733800" y="2971800"/>
            <a:ext cx="1219200" cy="1588"/>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304800" y="3733800"/>
            <a:ext cx="533400" cy="1588"/>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5486400" y="3048000"/>
            <a:ext cx="1219200" cy="1588"/>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1371600" y="3810000"/>
            <a:ext cx="533400" cy="1588"/>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3124200" y="3810000"/>
            <a:ext cx="533400" cy="1588"/>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4876800" y="3810000"/>
            <a:ext cx="533400" cy="1588"/>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66" name="Rectangle 65"/>
          <p:cNvSpPr/>
          <p:nvPr/>
        </p:nvSpPr>
        <p:spPr>
          <a:xfrm>
            <a:off x="533400" y="4343400"/>
            <a:ext cx="12954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7" name="Rectangle 66"/>
          <p:cNvSpPr/>
          <p:nvPr/>
        </p:nvSpPr>
        <p:spPr>
          <a:xfrm>
            <a:off x="533400" y="5105400"/>
            <a:ext cx="1295400" cy="533400"/>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0741" name="TextBox 67"/>
          <p:cNvSpPr txBox="1">
            <a:spLocks noChangeArrowheads="1"/>
          </p:cNvSpPr>
          <p:nvPr/>
        </p:nvSpPr>
        <p:spPr bwMode="auto">
          <a:xfrm>
            <a:off x="1981200" y="4267200"/>
            <a:ext cx="3276600" cy="523875"/>
          </a:xfrm>
          <a:prstGeom prst="rect">
            <a:avLst/>
          </a:prstGeom>
          <a:noFill/>
          <a:ln w="9525">
            <a:noFill/>
            <a:miter lim="800000"/>
            <a:headEnd/>
            <a:tailEnd/>
          </a:ln>
        </p:spPr>
        <p:txBody>
          <a:bodyPr>
            <a:spAutoFit/>
          </a:bodyPr>
          <a:lstStyle/>
          <a:p>
            <a:r>
              <a:rPr lang="en-US" sz="2800">
                <a:latin typeface="Calibri" pitchFamily="34" charset="0"/>
              </a:rPr>
              <a:t>= search time</a:t>
            </a:r>
          </a:p>
        </p:txBody>
      </p:sp>
      <p:sp>
        <p:nvSpPr>
          <p:cNvPr id="30742" name="TextBox 68"/>
          <p:cNvSpPr txBox="1">
            <a:spLocks noChangeArrowheads="1"/>
          </p:cNvSpPr>
          <p:nvPr/>
        </p:nvSpPr>
        <p:spPr bwMode="auto">
          <a:xfrm>
            <a:off x="1981200" y="5105400"/>
            <a:ext cx="3276600" cy="523875"/>
          </a:xfrm>
          <a:prstGeom prst="rect">
            <a:avLst/>
          </a:prstGeom>
          <a:noFill/>
          <a:ln w="9525">
            <a:noFill/>
            <a:miter lim="800000"/>
            <a:headEnd/>
            <a:tailEnd/>
          </a:ln>
        </p:spPr>
        <p:txBody>
          <a:bodyPr>
            <a:spAutoFit/>
          </a:bodyPr>
          <a:lstStyle/>
          <a:p>
            <a:r>
              <a:rPr lang="en-US" sz="2800">
                <a:latin typeface="Calibri" pitchFamily="34" charset="0"/>
              </a:rPr>
              <a:t>= cropping time</a:t>
            </a:r>
          </a:p>
        </p:txBody>
      </p:sp>
      <p:sp>
        <p:nvSpPr>
          <p:cNvPr id="60" name="Rectangle 59"/>
          <p:cNvSpPr/>
          <p:nvPr/>
        </p:nvSpPr>
        <p:spPr>
          <a:xfrm>
            <a:off x="533400" y="5867400"/>
            <a:ext cx="1295400" cy="533400"/>
          </a:xfrm>
          <a:prstGeom prst="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0744" name="TextBox 60"/>
          <p:cNvSpPr txBox="1">
            <a:spLocks noChangeArrowheads="1"/>
          </p:cNvSpPr>
          <p:nvPr/>
        </p:nvSpPr>
        <p:spPr bwMode="auto">
          <a:xfrm>
            <a:off x="1981200" y="5867400"/>
            <a:ext cx="3276600" cy="523875"/>
          </a:xfrm>
          <a:prstGeom prst="rect">
            <a:avLst/>
          </a:prstGeom>
          <a:noFill/>
          <a:ln w="9525">
            <a:noFill/>
            <a:miter lim="800000"/>
            <a:headEnd/>
            <a:tailEnd/>
          </a:ln>
        </p:spPr>
        <p:txBody>
          <a:bodyPr>
            <a:spAutoFit/>
          </a:bodyPr>
          <a:lstStyle/>
          <a:p>
            <a:r>
              <a:rPr lang="en-US" sz="2800">
                <a:latin typeface="Calibri" pitchFamily="34" charset="0"/>
              </a:rPr>
              <a:t>= chewing time</a:t>
            </a:r>
          </a:p>
        </p:txBody>
      </p:sp>
      <p:cxnSp>
        <p:nvCxnSpPr>
          <p:cNvPr id="72" name="Straight Connector 71"/>
          <p:cNvCxnSpPr/>
          <p:nvPr/>
        </p:nvCxnSpPr>
        <p:spPr>
          <a:xfrm>
            <a:off x="4343400" y="1905000"/>
            <a:ext cx="1219200" cy="1588"/>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7848600" y="1981200"/>
            <a:ext cx="5334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8382000" y="1981200"/>
            <a:ext cx="762000" cy="1588"/>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4953000" y="2438400"/>
            <a:ext cx="5334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5486400" y="2438400"/>
            <a:ext cx="1219200" cy="1588"/>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2362200" y="2362200"/>
            <a:ext cx="5334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2895600" y="2362200"/>
            <a:ext cx="1219200" cy="1588"/>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1447800" y="2819400"/>
            <a:ext cx="5334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1981200" y="2819400"/>
            <a:ext cx="1219200" cy="1588"/>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a:off x="7543800" y="2514600"/>
            <a:ext cx="5334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8077200" y="2514600"/>
            <a:ext cx="1066800" cy="1588"/>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4953000" y="2971800"/>
            <a:ext cx="5334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5486400" y="2971800"/>
            <a:ext cx="1219200" cy="1588"/>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6705600" y="3048000"/>
            <a:ext cx="5334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7239000" y="3048000"/>
            <a:ext cx="1219200" cy="1588"/>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3200400" y="2895600"/>
            <a:ext cx="5334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3733800" y="2895600"/>
            <a:ext cx="1219200" cy="1588"/>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7239000" y="3124200"/>
            <a:ext cx="1219200" cy="1588"/>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8458200" y="3124200"/>
            <a:ext cx="5334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8991600" y="3124200"/>
            <a:ext cx="152400" cy="1588"/>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a:off x="8420100" y="2057400"/>
            <a:ext cx="723900" cy="1588"/>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8077200" y="2590800"/>
            <a:ext cx="1066800" cy="1588"/>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a:off x="8991600" y="3200400"/>
            <a:ext cx="152400" cy="1588"/>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a:off x="2590800" y="3733800"/>
            <a:ext cx="5334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a:off x="3124200" y="3733800"/>
            <a:ext cx="1219200" cy="1588"/>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a:xfrm>
            <a:off x="838200" y="3733800"/>
            <a:ext cx="5334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p:nvCxnSpPr>
        <p:spPr>
          <a:xfrm>
            <a:off x="1371600" y="3733800"/>
            <a:ext cx="1219200" cy="1588"/>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p:nvCxnSpPr>
        <p:spPr>
          <a:xfrm>
            <a:off x="4343400" y="3733800"/>
            <a:ext cx="5334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a:off x="4876800" y="3733800"/>
            <a:ext cx="1219200" cy="1588"/>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a:off x="6629400" y="3810000"/>
            <a:ext cx="533400" cy="1588"/>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a:xfrm>
            <a:off x="6096000" y="3733800"/>
            <a:ext cx="5334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a:off x="6629400" y="3733800"/>
            <a:ext cx="1219200" cy="1588"/>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a:xfrm>
            <a:off x="8305800" y="3810000"/>
            <a:ext cx="533400" cy="1588"/>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a:off x="7772400" y="3733800"/>
            <a:ext cx="5334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a:off x="8305800" y="3733800"/>
            <a:ext cx="838200" cy="1588"/>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sp>
        <p:nvSpPr>
          <p:cNvPr id="30780" name="TextBox 119"/>
          <p:cNvSpPr txBox="1">
            <a:spLocks noChangeArrowheads="1"/>
          </p:cNvSpPr>
          <p:nvPr/>
        </p:nvSpPr>
        <p:spPr bwMode="auto">
          <a:xfrm>
            <a:off x="2286000" y="3276600"/>
            <a:ext cx="990600" cy="461963"/>
          </a:xfrm>
          <a:prstGeom prst="rect">
            <a:avLst/>
          </a:prstGeom>
          <a:noFill/>
          <a:ln w="9525">
            <a:noFill/>
            <a:miter lim="800000"/>
            <a:headEnd/>
            <a:tailEnd/>
          </a:ln>
        </p:spPr>
        <p:txBody>
          <a:bodyPr>
            <a:spAutoFit/>
          </a:bodyPr>
          <a:lstStyle/>
          <a:p>
            <a:pPr algn="ctr"/>
            <a:r>
              <a:rPr lang="en-US" sz="2400">
                <a:latin typeface="Calibri" pitchFamily="34" charset="0"/>
              </a:rPr>
              <a:t>d*</a:t>
            </a:r>
          </a:p>
        </p:txBody>
      </p:sp>
      <p:sp>
        <p:nvSpPr>
          <p:cNvPr id="122" name="Left Brace 121"/>
          <p:cNvSpPr/>
          <p:nvPr/>
        </p:nvSpPr>
        <p:spPr>
          <a:xfrm rot="16200000">
            <a:off x="2476500" y="2552700"/>
            <a:ext cx="304800" cy="1143000"/>
          </a:xfrm>
          <a:prstGeom prst="leftBrac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30782" name="TextBox 122"/>
          <p:cNvSpPr txBox="1">
            <a:spLocks noChangeArrowheads="1"/>
          </p:cNvSpPr>
          <p:nvPr/>
        </p:nvSpPr>
        <p:spPr bwMode="auto">
          <a:xfrm>
            <a:off x="3124200" y="1905000"/>
            <a:ext cx="2895600" cy="400050"/>
          </a:xfrm>
          <a:prstGeom prst="rect">
            <a:avLst/>
          </a:prstGeom>
          <a:noFill/>
          <a:ln w="9525">
            <a:noFill/>
            <a:miter lim="800000"/>
            <a:headEnd/>
            <a:tailEnd/>
          </a:ln>
        </p:spPr>
        <p:txBody>
          <a:bodyPr>
            <a:spAutoFit/>
          </a:bodyPr>
          <a:lstStyle/>
          <a:p>
            <a:pPr algn="ctr"/>
            <a:r>
              <a:rPr lang="en-US" sz="2000">
                <a:latin typeface="Calibri" pitchFamily="34" charset="0"/>
              </a:rPr>
              <a:t>2 g/min</a:t>
            </a:r>
          </a:p>
        </p:txBody>
      </p:sp>
      <p:sp>
        <p:nvSpPr>
          <p:cNvPr id="30783" name="TextBox 123"/>
          <p:cNvSpPr txBox="1">
            <a:spLocks noChangeArrowheads="1"/>
          </p:cNvSpPr>
          <p:nvPr/>
        </p:nvSpPr>
        <p:spPr bwMode="auto">
          <a:xfrm>
            <a:off x="3124200" y="2438400"/>
            <a:ext cx="2895600" cy="400050"/>
          </a:xfrm>
          <a:prstGeom prst="rect">
            <a:avLst/>
          </a:prstGeom>
          <a:noFill/>
          <a:ln w="9525">
            <a:noFill/>
            <a:miter lim="800000"/>
            <a:headEnd/>
            <a:tailEnd/>
          </a:ln>
        </p:spPr>
        <p:txBody>
          <a:bodyPr>
            <a:spAutoFit/>
          </a:bodyPr>
          <a:lstStyle/>
          <a:p>
            <a:pPr algn="ctr"/>
            <a:r>
              <a:rPr lang="en-US" sz="2000">
                <a:latin typeface="Calibri" pitchFamily="34" charset="0"/>
              </a:rPr>
              <a:t>3 g/min</a:t>
            </a:r>
          </a:p>
        </p:txBody>
      </p:sp>
      <p:sp>
        <p:nvSpPr>
          <p:cNvPr id="30784" name="TextBox 124"/>
          <p:cNvSpPr txBox="1">
            <a:spLocks noChangeArrowheads="1"/>
          </p:cNvSpPr>
          <p:nvPr/>
        </p:nvSpPr>
        <p:spPr bwMode="auto">
          <a:xfrm>
            <a:off x="3124200" y="3048000"/>
            <a:ext cx="2895600" cy="400050"/>
          </a:xfrm>
          <a:prstGeom prst="rect">
            <a:avLst/>
          </a:prstGeom>
          <a:noFill/>
          <a:ln w="9525">
            <a:noFill/>
            <a:miter lim="800000"/>
            <a:headEnd/>
            <a:tailEnd/>
          </a:ln>
        </p:spPr>
        <p:txBody>
          <a:bodyPr>
            <a:spAutoFit/>
          </a:bodyPr>
          <a:lstStyle/>
          <a:p>
            <a:pPr algn="ctr"/>
            <a:r>
              <a:rPr lang="en-US" sz="2000">
                <a:latin typeface="Calibri" pitchFamily="34" charset="0"/>
              </a:rPr>
              <a:t>4.5 g/min</a:t>
            </a:r>
          </a:p>
        </p:txBody>
      </p:sp>
      <p:sp>
        <p:nvSpPr>
          <p:cNvPr id="30785" name="TextBox 125"/>
          <p:cNvSpPr txBox="1">
            <a:spLocks noChangeArrowheads="1"/>
          </p:cNvSpPr>
          <p:nvPr/>
        </p:nvSpPr>
        <p:spPr bwMode="auto">
          <a:xfrm>
            <a:off x="3200400" y="3886200"/>
            <a:ext cx="2895600" cy="400050"/>
          </a:xfrm>
          <a:prstGeom prst="rect">
            <a:avLst/>
          </a:prstGeom>
          <a:noFill/>
          <a:ln w="9525">
            <a:noFill/>
            <a:miter lim="800000"/>
            <a:headEnd/>
            <a:tailEnd/>
          </a:ln>
        </p:spPr>
        <p:txBody>
          <a:bodyPr>
            <a:spAutoFit/>
          </a:bodyPr>
          <a:lstStyle/>
          <a:p>
            <a:pPr algn="ctr"/>
            <a:r>
              <a:rPr lang="en-US" sz="2000">
                <a:latin typeface="Calibri" pitchFamily="34" charset="0"/>
              </a:rPr>
              <a:t>4.5 g/min</a:t>
            </a:r>
          </a:p>
        </p:txBody>
      </p:sp>
      <p:sp>
        <p:nvSpPr>
          <p:cNvPr id="30786" name="TextBox 126"/>
          <p:cNvSpPr txBox="1">
            <a:spLocks noChangeArrowheads="1"/>
          </p:cNvSpPr>
          <p:nvPr/>
        </p:nvSpPr>
        <p:spPr bwMode="auto">
          <a:xfrm>
            <a:off x="5562600" y="4191000"/>
            <a:ext cx="3048000" cy="369888"/>
          </a:xfrm>
          <a:prstGeom prst="rect">
            <a:avLst/>
          </a:prstGeom>
          <a:noFill/>
          <a:ln w="9525">
            <a:noFill/>
            <a:miter lim="800000"/>
            <a:headEnd/>
            <a:tailEnd/>
          </a:ln>
        </p:spPr>
        <p:txBody>
          <a:bodyPr>
            <a:spAutoFit/>
          </a:bodyPr>
          <a:lstStyle/>
          <a:p>
            <a:r>
              <a:rPr lang="en-US">
                <a:latin typeface="Calibri" pitchFamily="34" charset="0"/>
              </a:rPr>
              <a:t>Spalinger &amp; Hobbs 1992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078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8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0783"/>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78"/>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77"/>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9"/>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4"/>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83"/>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02"/>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8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9"/>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81"/>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82"/>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5"/>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26"/>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28"/>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87"/>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88"/>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89"/>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90"/>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91"/>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92"/>
                                        </p:tgtEl>
                                        <p:attrNameLst>
                                          <p:attrName>style.visibility</p:attrName>
                                        </p:attrNameLst>
                                      </p:cBhvr>
                                      <p:to>
                                        <p:strVal val="visible"/>
                                      </p:to>
                                    </p:set>
                                  </p:childTnLst>
                                </p:cTn>
                              </p:par>
                              <p:par>
                                <p:cTn id="75" presetID="1" presetClass="entr" presetSubtype="0" fill="hold" nodeType="withEffect">
                                  <p:stCondLst>
                                    <p:cond delay="0"/>
                                  </p:stCondLst>
                                  <p:childTnLst>
                                    <p:set>
                                      <p:cBhvr>
                                        <p:cTn id="76" dur="1" fill="hold">
                                          <p:stCondLst>
                                            <p:cond delay="0"/>
                                          </p:stCondLst>
                                        </p:cTn>
                                        <p:tgtEl>
                                          <p:spTgt spid="96"/>
                                        </p:tgtEl>
                                        <p:attrNameLst>
                                          <p:attrName>style.visibility</p:attrName>
                                        </p:attrNameLst>
                                      </p:cBhvr>
                                      <p:to>
                                        <p:strVal val="visible"/>
                                      </p:to>
                                    </p:set>
                                  </p:childTnLst>
                                </p:cTn>
                              </p:par>
                              <p:par>
                                <p:cTn id="77" presetID="1" presetClass="entr" presetSubtype="0" fill="hold" nodeType="withEffect">
                                  <p:stCondLst>
                                    <p:cond delay="0"/>
                                  </p:stCondLst>
                                  <p:childTnLst>
                                    <p:set>
                                      <p:cBhvr>
                                        <p:cTn id="78" dur="1" fill="hold">
                                          <p:stCondLst>
                                            <p:cond delay="0"/>
                                          </p:stCondLst>
                                        </p:cTn>
                                        <p:tgtEl>
                                          <p:spTgt spid="97"/>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98"/>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103"/>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30784"/>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grpId="0" nodeType="clickEffect">
                                  <p:stCondLst>
                                    <p:cond delay="0"/>
                                  </p:stCondLst>
                                  <p:childTnLst>
                                    <p:set>
                                      <p:cBhvr>
                                        <p:cTn id="88" dur="1" fill="hold">
                                          <p:stCondLst>
                                            <p:cond delay="0"/>
                                          </p:stCondLst>
                                        </p:cTn>
                                        <p:tgtEl>
                                          <p:spTgt spid="122"/>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30780"/>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27"/>
                                        </p:tgtEl>
                                        <p:attrNameLst>
                                          <p:attrName>style.visibility</p:attrName>
                                        </p:attrNameLst>
                                      </p:cBhvr>
                                      <p:to>
                                        <p:strVal val="visible"/>
                                      </p:to>
                                    </p:set>
                                  </p:childTnLst>
                                </p:cTn>
                              </p:par>
                              <p:par>
                                <p:cTn id="95" presetID="1" presetClass="entr" presetSubtype="0" fill="hold" nodeType="withEffect">
                                  <p:stCondLst>
                                    <p:cond delay="0"/>
                                  </p:stCondLst>
                                  <p:childTnLst>
                                    <p:set>
                                      <p:cBhvr>
                                        <p:cTn id="96" dur="1" fill="hold">
                                          <p:stCondLst>
                                            <p:cond delay="0"/>
                                          </p:stCondLst>
                                        </p:cTn>
                                        <p:tgtEl>
                                          <p:spTgt spid="31"/>
                                        </p:tgtEl>
                                        <p:attrNameLst>
                                          <p:attrName>style.visibility</p:attrName>
                                        </p:attrNameLst>
                                      </p:cBhvr>
                                      <p:to>
                                        <p:strVal val="visible"/>
                                      </p:to>
                                    </p:set>
                                  </p:childTnLst>
                                </p:cTn>
                              </p:par>
                              <p:par>
                                <p:cTn id="97" presetID="1" presetClass="entr" presetSubtype="0" fill="hold" nodeType="withEffect">
                                  <p:stCondLst>
                                    <p:cond delay="0"/>
                                  </p:stCondLst>
                                  <p:childTnLst>
                                    <p:set>
                                      <p:cBhvr>
                                        <p:cTn id="98" dur="1" fill="hold">
                                          <p:stCondLst>
                                            <p:cond delay="0"/>
                                          </p:stCondLst>
                                        </p:cTn>
                                        <p:tgtEl>
                                          <p:spTgt spid="32"/>
                                        </p:tgtEl>
                                        <p:attrNameLst>
                                          <p:attrName>style.visibility</p:attrName>
                                        </p:attrNameLst>
                                      </p:cBhvr>
                                      <p:to>
                                        <p:strVal val="visible"/>
                                      </p:to>
                                    </p:set>
                                  </p:childTnLst>
                                </p:cTn>
                              </p:par>
                              <p:par>
                                <p:cTn id="99" presetID="1" presetClass="entr" presetSubtype="0" fill="hold" nodeType="withEffect">
                                  <p:stCondLst>
                                    <p:cond delay="0"/>
                                  </p:stCondLst>
                                  <p:childTnLst>
                                    <p:set>
                                      <p:cBhvr>
                                        <p:cTn id="100" dur="1" fill="hold">
                                          <p:stCondLst>
                                            <p:cond delay="0"/>
                                          </p:stCondLst>
                                        </p:cTn>
                                        <p:tgtEl>
                                          <p:spTgt spid="33"/>
                                        </p:tgtEl>
                                        <p:attrNameLst>
                                          <p:attrName>style.visibility</p:attrName>
                                        </p:attrNameLst>
                                      </p:cBhvr>
                                      <p:to>
                                        <p:strVal val="visible"/>
                                      </p:to>
                                    </p:set>
                                  </p:childTnLst>
                                </p:cTn>
                              </p:par>
                              <p:par>
                                <p:cTn id="101" presetID="1" presetClass="entr" presetSubtype="0" fill="hold" nodeType="withEffect">
                                  <p:stCondLst>
                                    <p:cond delay="0"/>
                                  </p:stCondLst>
                                  <p:childTnLst>
                                    <p:set>
                                      <p:cBhvr>
                                        <p:cTn id="102" dur="1" fill="hold">
                                          <p:stCondLst>
                                            <p:cond delay="0"/>
                                          </p:stCondLst>
                                        </p:cTn>
                                        <p:tgtEl>
                                          <p:spTgt spid="107"/>
                                        </p:tgtEl>
                                        <p:attrNameLst>
                                          <p:attrName>style.visibility</p:attrName>
                                        </p:attrNameLst>
                                      </p:cBhvr>
                                      <p:to>
                                        <p:strVal val="visible"/>
                                      </p:to>
                                    </p:set>
                                  </p:childTnLst>
                                </p:cTn>
                              </p:par>
                              <p:par>
                                <p:cTn id="103" presetID="1" presetClass="entr" presetSubtype="0" fill="hold" nodeType="withEffect">
                                  <p:stCondLst>
                                    <p:cond delay="0"/>
                                  </p:stCondLst>
                                  <p:childTnLst>
                                    <p:set>
                                      <p:cBhvr>
                                        <p:cTn id="104" dur="1" fill="hold">
                                          <p:stCondLst>
                                            <p:cond delay="0"/>
                                          </p:stCondLst>
                                        </p:cTn>
                                        <p:tgtEl>
                                          <p:spTgt spid="108"/>
                                        </p:tgtEl>
                                        <p:attrNameLst>
                                          <p:attrName>style.visibility</p:attrName>
                                        </p:attrNameLst>
                                      </p:cBhvr>
                                      <p:to>
                                        <p:strVal val="visible"/>
                                      </p:to>
                                    </p:set>
                                  </p:childTnLst>
                                </p:cTn>
                              </p:par>
                              <p:par>
                                <p:cTn id="105" presetID="1" presetClass="entr" presetSubtype="0" fill="hold" nodeType="withEffect">
                                  <p:stCondLst>
                                    <p:cond delay="0"/>
                                  </p:stCondLst>
                                  <p:childTnLst>
                                    <p:set>
                                      <p:cBhvr>
                                        <p:cTn id="106" dur="1" fill="hold">
                                          <p:stCondLst>
                                            <p:cond delay="0"/>
                                          </p:stCondLst>
                                        </p:cTn>
                                        <p:tgtEl>
                                          <p:spTgt spid="109"/>
                                        </p:tgtEl>
                                        <p:attrNameLst>
                                          <p:attrName>style.visibility</p:attrName>
                                        </p:attrNameLst>
                                      </p:cBhvr>
                                      <p:to>
                                        <p:strVal val="visible"/>
                                      </p:to>
                                    </p:set>
                                  </p:childTnLst>
                                </p:cTn>
                              </p:par>
                              <p:par>
                                <p:cTn id="107" presetID="1" presetClass="entr" presetSubtype="0" fill="hold" nodeType="withEffect">
                                  <p:stCondLst>
                                    <p:cond delay="0"/>
                                  </p:stCondLst>
                                  <p:childTnLst>
                                    <p:set>
                                      <p:cBhvr>
                                        <p:cTn id="108" dur="1" fill="hold">
                                          <p:stCondLst>
                                            <p:cond delay="0"/>
                                          </p:stCondLst>
                                        </p:cTn>
                                        <p:tgtEl>
                                          <p:spTgt spid="110"/>
                                        </p:tgtEl>
                                        <p:attrNameLst>
                                          <p:attrName>style.visibility</p:attrName>
                                        </p:attrNameLst>
                                      </p:cBhvr>
                                      <p:to>
                                        <p:strVal val="visible"/>
                                      </p:to>
                                    </p:set>
                                  </p:childTnLst>
                                </p:cTn>
                              </p:par>
                              <p:par>
                                <p:cTn id="109" presetID="1" presetClass="entr" presetSubtype="0" fill="hold" nodeType="withEffect">
                                  <p:stCondLst>
                                    <p:cond delay="0"/>
                                  </p:stCondLst>
                                  <p:childTnLst>
                                    <p:set>
                                      <p:cBhvr>
                                        <p:cTn id="110" dur="1" fill="hold">
                                          <p:stCondLst>
                                            <p:cond delay="0"/>
                                          </p:stCondLst>
                                        </p:cTn>
                                        <p:tgtEl>
                                          <p:spTgt spid="111"/>
                                        </p:tgtEl>
                                        <p:attrNameLst>
                                          <p:attrName>style.visibility</p:attrName>
                                        </p:attrNameLst>
                                      </p:cBhvr>
                                      <p:to>
                                        <p:strVal val="visible"/>
                                      </p:to>
                                    </p:set>
                                  </p:childTnLst>
                                </p:cTn>
                              </p:par>
                              <p:par>
                                <p:cTn id="111" presetID="1" presetClass="entr" presetSubtype="0" fill="hold" nodeType="withEffect">
                                  <p:stCondLst>
                                    <p:cond delay="0"/>
                                  </p:stCondLst>
                                  <p:childTnLst>
                                    <p:set>
                                      <p:cBhvr>
                                        <p:cTn id="112" dur="1" fill="hold">
                                          <p:stCondLst>
                                            <p:cond delay="0"/>
                                          </p:stCondLst>
                                        </p:cTn>
                                        <p:tgtEl>
                                          <p:spTgt spid="112"/>
                                        </p:tgtEl>
                                        <p:attrNameLst>
                                          <p:attrName>style.visibility</p:attrName>
                                        </p:attrNameLst>
                                      </p:cBhvr>
                                      <p:to>
                                        <p:strVal val="visible"/>
                                      </p:to>
                                    </p:set>
                                  </p:childTnLst>
                                </p:cTn>
                              </p:par>
                              <p:par>
                                <p:cTn id="113" presetID="1" presetClass="entr" presetSubtype="0" fill="hold" nodeType="withEffect">
                                  <p:stCondLst>
                                    <p:cond delay="0"/>
                                  </p:stCondLst>
                                  <p:childTnLst>
                                    <p:set>
                                      <p:cBhvr>
                                        <p:cTn id="114" dur="1" fill="hold">
                                          <p:stCondLst>
                                            <p:cond delay="0"/>
                                          </p:stCondLst>
                                        </p:cTn>
                                        <p:tgtEl>
                                          <p:spTgt spid="113"/>
                                        </p:tgtEl>
                                        <p:attrNameLst>
                                          <p:attrName>style.visibility</p:attrName>
                                        </p:attrNameLst>
                                      </p:cBhvr>
                                      <p:to>
                                        <p:strVal val="visible"/>
                                      </p:to>
                                    </p:set>
                                  </p:childTnLst>
                                </p:cTn>
                              </p:par>
                              <p:par>
                                <p:cTn id="115" presetID="1" presetClass="entr" presetSubtype="0" fill="hold" nodeType="withEffect">
                                  <p:stCondLst>
                                    <p:cond delay="0"/>
                                  </p:stCondLst>
                                  <p:childTnLst>
                                    <p:set>
                                      <p:cBhvr>
                                        <p:cTn id="116" dur="1" fill="hold">
                                          <p:stCondLst>
                                            <p:cond delay="0"/>
                                          </p:stCondLst>
                                        </p:cTn>
                                        <p:tgtEl>
                                          <p:spTgt spid="114"/>
                                        </p:tgtEl>
                                        <p:attrNameLst>
                                          <p:attrName>style.visibility</p:attrName>
                                        </p:attrNameLst>
                                      </p:cBhvr>
                                      <p:to>
                                        <p:strVal val="visible"/>
                                      </p:to>
                                    </p:set>
                                  </p:childTnLst>
                                </p:cTn>
                              </p:par>
                              <p:par>
                                <p:cTn id="117" presetID="1" presetClass="entr" presetSubtype="0" fill="hold" nodeType="withEffect">
                                  <p:stCondLst>
                                    <p:cond delay="0"/>
                                  </p:stCondLst>
                                  <p:childTnLst>
                                    <p:set>
                                      <p:cBhvr>
                                        <p:cTn id="118" dur="1" fill="hold">
                                          <p:stCondLst>
                                            <p:cond delay="0"/>
                                          </p:stCondLst>
                                        </p:cTn>
                                        <p:tgtEl>
                                          <p:spTgt spid="115"/>
                                        </p:tgtEl>
                                        <p:attrNameLst>
                                          <p:attrName>style.visibility</p:attrName>
                                        </p:attrNameLst>
                                      </p:cBhvr>
                                      <p:to>
                                        <p:strVal val="visible"/>
                                      </p:to>
                                    </p:set>
                                  </p:childTnLst>
                                </p:cTn>
                              </p:par>
                              <p:par>
                                <p:cTn id="119" presetID="1" presetClass="entr" presetSubtype="0" fill="hold" nodeType="withEffect">
                                  <p:stCondLst>
                                    <p:cond delay="0"/>
                                  </p:stCondLst>
                                  <p:childTnLst>
                                    <p:set>
                                      <p:cBhvr>
                                        <p:cTn id="120" dur="1" fill="hold">
                                          <p:stCondLst>
                                            <p:cond delay="0"/>
                                          </p:stCondLst>
                                        </p:cTn>
                                        <p:tgtEl>
                                          <p:spTgt spid="116"/>
                                        </p:tgtEl>
                                        <p:attrNameLst>
                                          <p:attrName>style.visibility</p:attrName>
                                        </p:attrNameLst>
                                      </p:cBhvr>
                                      <p:to>
                                        <p:strVal val="visible"/>
                                      </p:to>
                                    </p:set>
                                  </p:childTnLst>
                                </p:cTn>
                              </p:par>
                              <p:par>
                                <p:cTn id="121" presetID="1" presetClass="entr" presetSubtype="0" fill="hold" nodeType="withEffect">
                                  <p:stCondLst>
                                    <p:cond delay="0"/>
                                  </p:stCondLst>
                                  <p:childTnLst>
                                    <p:set>
                                      <p:cBhvr>
                                        <p:cTn id="122" dur="1" fill="hold">
                                          <p:stCondLst>
                                            <p:cond delay="0"/>
                                          </p:stCondLst>
                                        </p:cTn>
                                        <p:tgtEl>
                                          <p:spTgt spid="117"/>
                                        </p:tgtEl>
                                        <p:attrNameLst>
                                          <p:attrName>style.visibility</p:attrName>
                                        </p:attrNameLst>
                                      </p:cBhvr>
                                      <p:to>
                                        <p:strVal val="visible"/>
                                      </p:to>
                                    </p:set>
                                  </p:childTnLst>
                                </p:cTn>
                              </p:par>
                              <p:par>
                                <p:cTn id="123" presetID="1" presetClass="entr" presetSubtype="0" fill="hold" nodeType="withEffect">
                                  <p:stCondLst>
                                    <p:cond delay="0"/>
                                  </p:stCondLst>
                                  <p:childTnLst>
                                    <p:set>
                                      <p:cBhvr>
                                        <p:cTn id="124" dur="1" fill="hold">
                                          <p:stCondLst>
                                            <p:cond delay="0"/>
                                          </p:stCondLst>
                                        </p:cTn>
                                        <p:tgtEl>
                                          <p:spTgt spid="118"/>
                                        </p:tgtEl>
                                        <p:attrNameLst>
                                          <p:attrName>style.visibility</p:attrName>
                                        </p:attrNameLst>
                                      </p:cBhvr>
                                      <p:to>
                                        <p:strVal val="visible"/>
                                      </p:to>
                                    </p:set>
                                  </p:childTnLst>
                                </p:cTn>
                              </p:par>
                              <p:par>
                                <p:cTn id="125" presetID="1" presetClass="entr" presetSubtype="0" fill="hold" grpId="0" nodeType="withEffect">
                                  <p:stCondLst>
                                    <p:cond delay="0"/>
                                  </p:stCondLst>
                                  <p:childTnLst>
                                    <p:set>
                                      <p:cBhvr>
                                        <p:cTn id="126" dur="1" fill="hold">
                                          <p:stCondLst>
                                            <p:cond delay="0"/>
                                          </p:stCondLst>
                                        </p:cTn>
                                        <p:tgtEl>
                                          <p:spTgt spid="307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80" grpId="0"/>
      <p:bldP spid="122" grpId="0" animBg="1"/>
      <p:bldP spid="30782" grpId="0"/>
      <p:bldP spid="30783" grpId="0"/>
      <p:bldP spid="30784" grpId="0"/>
      <p:bldP spid="3078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chemeClr val="bg1"/>
                </a:solidFill>
              </a:rPr>
              <a:t>Time to travel between plants greater than time needed to chew food</a:t>
            </a:r>
          </a:p>
        </p:txBody>
      </p:sp>
      <p:sp>
        <p:nvSpPr>
          <p:cNvPr id="15" name="TextBox 14"/>
          <p:cNvSpPr txBox="1"/>
          <p:nvPr/>
        </p:nvSpPr>
        <p:spPr>
          <a:xfrm>
            <a:off x="5943600" y="6145768"/>
            <a:ext cx="2743200" cy="369332"/>
          </a:xfrm>
          <a:prstGeom prst="rect">
            <a:avLst/>
          </a:prstGeom>
          <a:solidFill>
            <a:schemeClr val="accent6">
              <a:lumMod val="40000"/>
              <a:lumOff val="60000"/>
            </a:schemeClr>
          </a:solidFill>
        </p:spPr>
        <p:txBody>
          <a:bodyPr wrap="square" rtlCol="0">
            <a:spAutoFit/>
          </a:bodyPr>
          <a:lstStyle/>
          <a:p>
            <a:r>
              <a:rPr lang="en-US" dirty="0"/>
              <a:t>Intake rate = grams/minute</a:t>
            </a:r>
          </a:p>
        </p:txBody>
      </p:sp>
      <p:pic>
        <p:nvPicPr>
          <p:cNvPr id="5" name="Picture 4"/>
          <p:cNvPicPr>
            <a:picLocks noChangeAspect="1"/>
          </p:cNvPicPr>
          <p:nvPr/>
        </p:nvPicPr>
        <p:blipFill>
          <a:blip r:embed="rId4"/>
          <a:stretch>
            <a:fillRect/>
          </a:stretch>
        </p:blipFill>
        <p:spPr>
          <a:xfrm>
            <a:off x="7262812" y="2663825"/>
            <a:ext cx="1196976" cy="1196976"/>
          </a:xfrm>
          <a:prstGeom prst="rect">
            <a:avLst/>
          </a:prstGeom>
        </p:spPr>
      </p:pic>
      <p:pic>
        <p:nvPicPr>
          <p:cNvPr id="11" name="Picture 10"/>
          <p:cNvPicPr>
            <a:picLocks noChangeAspect="1"/>
          </p:cNvPicPr>
          <p:nvPr/>
        </p:nvPicPr>
        <p:blipFill>
          <a:blip r:embed="rId5"/>
          <a:stretch>
            <a:fillRect/>
          </a:stretch>
        </p:blipFill>
        <p:spPr>
          <a:xfrm>
            <a:off x="2767012" y="1730650"/>
            <a:ext cx="1089515" cy="1536149"/>
          </a:xfrm>
          <a:prstGeom prst="rect">
            <a:avLst/>
          </a:prstGeom>
          <a:effectLst>
            <a:softEdge rad="76200"/>
          </a:effectLst>
        </p:spPr>
      </p:pic>
      <p:pic>
        <p:nvPicPr>
          <p:cNvPr id="12" name="Picture 11"/>
          <p:cNvPicPr>
            <a:picLocks noChangeAspect="1"/>
          </p:cNvPicPr>
          <p:nvPr/>
        </p:nvPicPr>
        <p:blipFill>
          <a:blip r:embed="rId4"/>
          <a:stretch>
            <a:fillRect/>
          </a:stretch>
        </p:blipFill>
        <p:spPr>
          <a:xfrm>
            <a:off x="2779712" y="5318124"/>
            <a:ext cx="1196976" cy="1196976"/>
          </a:xfrm>
          <a:prstGeom prst="rect">
            <a:avLst/>
          </a:prstGeom>
        </p:spPr>
      </p:pic>
      <p:pic>
        <p:nvPicPr>
          <p:cNvPr id="13" name="Picture 12"/>
          <p:cNvPicPr>
            <a:picLocks noChangeAspect="1"/>
          </p:cNvPicPr>
          <p:nvPr/>
        </p:nvPicPr>
        <p:blipFill>
          <a:blip r:embed="rId4"/>
          <a:stretch>
            <a:fillRect/>
          </a:stretch>
        </p:blipFill>
        <p:spPr>
          <a:xfrm>
            <a:off x="457200" y="2663825"/>
            <a:ext cx="1196976" cy="1196976"/>
          </a:xfrm>
          <a:prstGeom prst="rect">
            <a:avLst/>
          </a:prstGeom>
        </p:spPr>
      </p:pic>
      <p:cxnSp>
        <p:nvCxnSpPr>
          <p:cNvPr id="16" name="Straight Connector 15"/>
          <p:cNvCxnSpPr>
            <a:stCxn id="13" idx="3"/>
          </p:cNvCxnSpPr>
          <p:nvPr/>
        </p:nvCxnSpPr>
        <p:spPr>
          <a:xfrm>
            <a:off x="1654176" y="3262313"/>
            <a:ext cx="5608636" cy="1588"/>
          </a:xfrm>
          <a:prstGeom prst="line">
            <a:avLst/>
          </a:prstGeom>
          <a:ln w="38100">
            <a:solidFill>
              <a:srgbClr val="FFFF00"/>
            </a:solidFill>
          </a:ln>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5424616" y="5069298"/>
            <a:ext cx="3398108" cy="646331"/>
          </a:xfrm>
          <a:prstGeom prst="rect">
            <a:avLst/>
          </a:prstGeom>
          <a:noFill/>
        </p:spPr>
        <p:txBody>
          <a:bodyPr wrap="square" rtlCol="0">
            <a:spAutoFit/>
          </a:bodyPr>
          <a:lstStyle/>
          <a:p>
            <a:r>
              <a:rPr lang="en-US" dirty="0">
                <a:solidFill>
                  <a:schemeClr val="bg1"/>
                </a:solidFill>
              </a:rPr>
              <a:t>And so plant density affects </a:t>
            </a:r>
            <a:r>
              <a:rPr lang="en-US">
                <a:solidFill>
                  <a:schemeClr val="bg1"/>
                </a:solidFill>
              </a:rPr>
              <a:t>intake rate</a:t>
            </a:r>
          </a:p>
        </p:txBody>
      </p:sp>
    </p:spTree>
    <p:custDataLst>
      <p:tags r:id="rId1"/>
    </p:custDataLst>
    <p:extLst>
      <p:ext uri="{BB962C8B-B14F-4D97-AF65-F5344CB8AC3E}">
        <p14:creationId xmlns:p14="http://schemas.microsoft.com/office/powerpoint/2010/main" val="1595022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195" name="Title 2"/>
          <p:cNvPicPr>
            <a:picLocks noGrp="1" noChangeArrowheads="1"/>
          </p:cNvPicPr>
          <p:nvPr>
            <p:ph type="title"/>
          </p:nvPr>
        </p:nvPicPr>
        <p:blipFill>
          <a:blip r:embed="rId4" cstate="print"/>
          <a:srcRect/>
          <a:stretch>
            <a:fillRect/>
          </a:stretch>
        </p:blipFill>
        <p:spPr>
          <a:xfrm>
            <a:off x="450850" y="49213"/>
            <a:ext cx="8242300" cy="1438275"/>
          </a:xfrm>
        </p:spPr>
      </p:pic>
      <p:pic>
        <p:nvPicPr>
          <p:cNvPr id="8196" name="Picture 5" descr="ZebraGrazing.jpg"/>
          <p:cNvPicPr>
            <a:picLocks noChangeAspect="1"/>
          </p:cNvPicPr>
          <p:nvPr/>
        </p:nvPicPr>
        <p:blipFill>
          <a:blip r:embed="rId5" cstate="print"/>
          <a:srcRect/>
          <a:stretch>
            <a:fillRect/>
          </a:stretch>
        </p:blipFill>
        <p:spPr bwMode="auto">
          <a:xfrm>
            <a:off x="6759575" y="4610100"/>
            <a:ext cx="2384425" cy="2247900"/>
          </a:xfrm>
          <a:prstGeom prst="rect">
            <a:avLst/>
          </a:prstGeom>
          <a:noFill/>
          <a:ln w="9525">
            <a:noFill/>
            <a:miter lim="800000"/>
            <a:headEnd/>
            <a:tailEnd/>
          </a:ln>
        </p:spPr>
      </p:pic>
      <p:graphicFrame>
        <p:nvGraphicFramePr>
          <p:cNvPr id="5123" name="Object 2"/>
          <p:cNvGraphicFramePr>
            <a:graphicFrameLocks noChangeAspect="1"/>
          </p:cNvGraphicFramePr>
          <p:nvPr/>
        </p:nvGraphicFramePr>
        <p:xfrm>
          <a:off x="4800600" y="1981200"/>
          <a:ext cx="4070350" cy="1524000"/>
        </p:xfrm>
        <a:graphic>
          <a:graphicData uri="http://schemas.openxmlformats.org/presentationml/2006/ole">
            <mc:AlternateContent xmlns:mc="http://schemas.openxmlformats.org/markup-compatibility/2006">
              <mc:Choice xmlns:v="urn:schemas-microsoft-com:vml" Requires="v">
                <p:oleObj spid="_x0000_s146497" name="Equation" r:id="rId6" imgW="1155600" imgH="431640" progId="Equation.3">
                  <p:embed/>
                </p:oleObj>
              </mc:Choice>
              <mc:Fallback>
                <p:oleObj name="Equation" r:id="rId6" imgW="1155600" imgH="431640" progId="Equation.3">
                  <p:embed/>
                  <p:pic>
                    <p:nvPicPr>
                      <p:cNvPr id="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00600" y="1981200"/>
                        <a:ext cx="407035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8" name="Rectangle 7"/>
          <p:cNvSpPr/>
          <p:nvPr/>
        </p:nvSpPr>
        <p:spPr>
          <a:xfrm>
            <a:off x="4800600" y="2143125"/>
            <a:ext cx="2667000" cy="1447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198" name="TextBox 8"/>
          <p:cNvSpPr txBox="1">
            <a:spLocks noChangeArrowheads="1"/>
          </p:cNvSpPr>
          <p:nvPr/>
        </p:nvSpPr>
        <p:spPr bwMode="auto">
          <a:xfrm>
            <a:off x="5105400" y="2438400"/>
            <a:ext cx="2286000" cy="646113"/>
          </a:xfrm>
          <a:prstGeom prst="rect">
            <a:avLst/>
          </a:prstGeom>
          <a:noFill/>
          <a:ln w="9525">
            <a:noFill/>
            <a:miter lim="800000"/>
            <a:headEnd/>
            <a:tailEnd/>
          </a:ln>
        </p:spPr>
        <p:txBody>
          <a:bodyPr>
            <a:spAutoFit/>
          </a:bodyPr>
          <a:lstStyle/>
          <a:p>
            <a:pPr algn="r"/>
            <a:r>
              <a:rPr lang="en-US" sz="3600"/>
              <a:t>d* = </a:t>
            </a:r>
          </a:p>
        </p:txBody>
      </p:sp>
      <p:graphicFrame>
        <p:nvGraphicFramePr>
          <p:cNvPr id="5122" name="Object 1"/>
          <p:cNvGraphicFramePr>
            <a:graphicFrameLocks noChangeAspect="1"/>
          </p:cNvGraphicFramePr>
          <p:nvPr/>
        </p:nvGraphicFramePr>
        <p:xfrm>
          <a:off x="1066800" y="1828800"/>
          <a:ext cx="4267200" cy="1762125"/>
        </p:xfrm>
        <a:graphic>
          <a:graphicData uri="http://schemas.openxmlformats.org/presentationml/2006/ole">
            <mc:AlternateContent xmlns:mc="http://schemas.openxmlformats.org/markup-compatibility/2006">
              <mc:Choice xmlns:v="urn:schemas-microsoft-com:vml" Requires="v">
                <p:oleObj spid="_x0000_s146498" name="Equation" r:id="rId8" imgW="1168200" imgH="482400" progId="Equation.3">
                  <p:embed/>
                </p:oleObj>
              </mc:Choice>
              <mc:Fallback>
                <p:oleObj name="Equation" r:id="rId8" imgW="1168200" imgH="482400" progId="Equation.3">
                  <p:embed/>
                  <p:pic>
                    <p:nvPicPr>
                      <p:cNvPr id="0"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66800" y="1828800"/>
                        <a:ext cx="4267200" cy="176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8201" name="TextBox 11"/>
          <p:cNvSpPr txBox="1">
            <a:spLocks noChangeArrowheads="1"/>
          </p:cNvSpPr>
          <p:nvPr/>
        </p:nvSpPr>
        <p:spPr bwMode="auto">
          <a:xfrm>
            <a:off x="685800" y="3733800"/>
            <a:ext cx="6934200" cy="3170099"/>
          </a:xfrm>
          <a:prstGeom prst="rect">
            <a:avLst/>
          </a:prstGeom>
          <a:noFill/>
          <a:ln w="9525">
            <a:noFill/>
            <a:miter lim="800000"/>
            <a:headEnd/>
            <a:tailEnd/>
          </a:ln>
        </p:spPr>
        <p:txBody>
          <a:bodyPr>
            <a:spAutoFit/>
          </a:bodyPr>
          <a:lstStyle/>
          <a:p>
            <a:r>
              <a:rPr lang="en-US" sz="2000" dirty="0"/>
              <a:t>I  = Intake rate (g/min)</a:t>
            </a:r>
          </a:p>
          <a:p>
            <a:r>
              <a:rPr lang="en-US" sz="2000" dirty="0"/>
              <a:t>D = plant density (plants/m</a:t>
            </a:r>
            <a:r>
              <a:rPr lang="en-US" sz="2000" baseline="30000" dirty="0"/>
              <a:t>2</a:t>
            </a:r>
            <a:r>
              <a:rPr lang="en-US" sz="2000" dirty="0"/>
              <a:t>)</a:t>
            </a:r>
          </a:p>
          <a:p>
            <a:r>
              <a:rPr lang="en-US" sz="2000" dirty="0"/>
              <a:t>V</a:t>
            </a:r>
            <a:r>
              <a:rPr lang="en-US" sz="2000" baseline="-25000" dirty="0"/>
              <a:t>max</a:t>
            </a:r>
            <a:r>
              <a:rPr lang="en-US" sz="2000" dirty="0"/>
              <a:t> = maximum foraging velocity (m/min)</a:t>
            </a:r>
          </a:p>
          <a:p>
            <a:r>
              <a:rPr lang="en-US" sz="2000" dirty="0"/>
              <a:t>	= stride rate (strides/min) *stride length (m/stride)</a:t>
            </a:r>
          </a:p>
          <a:p>
            <a:r>
              <a:rPr lang="en-US" sz="2000" dirty="0"/>
              <a:t>S = bite size (g)</a:t>
            </a:r>
          </a:p>
          <a:p>
            <a:r>
              <a:rPr lang="en-US" sz="2000" dirty="0"/>
              <a:t>h = cropping time (min)</a:t>
            </a:r>
          </a:p>
          <a:p>
            <a:r>
              <a:rPr lang="en-US" sz="2000" dirty="0"/>
              <a:t>a = constant</a:t>
            </a:r>
          </a:p>
          <a:p>
            <a:r>
              <a:rPr lang="en-US" sz="2000" dirty="0"/>
              <a:t>d* = (m) distance at which travel time = chewing time</a:t>
            </a:r>
          </a:p>
          <a:p>
            <a:r>
              <a:rPr lang="en-US" sz="2000" dirty="0"/>
              <a:t>R</a:t>
            </a:r>
            <a:r>
              <a:rPr lang="en-US" sz="2000" baseline="-25000" dirty="0"/>
              <a:t>max</a:t>
            </a:r>
            <a:r>
              <a:rPr lang="en-US" sz="2000" dirty="0"/>
              <a:t> = processing rate (g/min)</a:t>
            </a:r>
          </a:p>
          <a:p>
            <a:r>
              <a:rPr lang="en-US" sz="2000" dirty="0"/>
              <a:t>	= chewing rate (chews/min) * 	chewing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20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20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20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20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20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201">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201">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198"/>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512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8201">
                                            <p:txEl>
                                              <p:pRg st="7" end="7"/>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8201">
                                            <p:txEl>
                                              <p:pRg st="8" end="8"/>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8201">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8421" name="Object 5"/>
          <p:cNvGraphicFramePr>
            <a:graphicFrameLocks noChangeAspect="1"/>
          </p:cNvGraphicFramePr>
          <p:nvPr>
            <p:extLst>
              <p:ext uri="{D42A27DB-BD31-4B8C-83A1-F6EECF244321}">
                <p14:modId xmlns:p14="http://schemas.microsoft.com/office/powerpoint/2010/main" val="1074849659"/>
              </p:ext>
            </p:extLst>
          </p:nvPr>
        </p:nvGraphicFramePr>
        <p:xfrm>
          <a:off x="38100" y="688182"/>
          <a:ext cx="8915400" cy="5757862"/>
        </p:xfrm>
        <a:graphic>
          <a:graphicData uri="http://schemas.openxmlformats.org/presentationml/2006/ole">
            <mc:AlternateContent xmlns:mc="http://schemas.openxmlformats.org/markup-compatibility/2006">
              <mc:Choice xmlns:v="urn:schemas-microsoft-com:vml" Requires="v">
                <p:oleObj spid="_x0000_s148513" name="Worksheet" r:id="rId4" imgW="5295900" imgH="3238500" progId="Excel.Sheet.8">
                  <p:embed/>
                </p:oleObj>
              </mc:Choice>
              <mc:Fallback>
                <p:oleObj name="Worksheet" r:id="rId4" imgW="5295900" imgH="3238500" progId="Excel.Sheet.8">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 y="688182"/>
                        <a:ext cx="8915400" cy="5757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188422" name="Line 6"/>
          <p:cNvSpPr>
            <a:spLocks noChangeShapeType="1"/>
          </p:cNvSpPr>
          <p:nvPr/>
        </p:nvSpPr>
        <p:spPr bwMode="auto">
          <a:xfrm flipH="1" flipV="1">
            <a:off x="1295400" y="5029200"/>
            <a:ext cx="76200" cy="381000"/>
          </a:xfrm>
          <a:prstGeom prst="line">
            <a:avLst/>
          </a:prstGeom>
          <a:noFill/>
          <a:ln w="9525">
            <a:solidFill>
              <a:schemeClr val="tx1"/>
            </a:solidFill>
            <a:round/>
            <a:headEnd/>
            <a:tailEnd type="triangle" w="med" len="med"/>
          </a:ln>
        </p:spPr>
        <p:txBody>
          <a:bodyPr/>
          <a:lstStyle/>
          <a:p>
            <a:endParaRPr lang="en-US"/>
          </a:p>
        </p:txBody>
      </p:sp>
      <p:sp>
        <p:nvSpPr>
          <p:cNvPr id="188423" name="Line 7"/>
          <p:cNvSpPr>
            <a:spLocks noChangeShapeType="1"/>
          </p:cNvSpPr>
          <p:nvPr/>
        </p:nvSpPr>
        <p:spPr bwMode="auto">
          <a:xfrm flipH="1" flipV="1">
            <a:off x="2286000" y="4038600"/>
            <a:ext cx="0" cy="381000"/>
          </a:xfrm>
          <a:prstGeom prst="line">
            <a:avLst/>
          </a:prstGeom>
          <a:noFill/>
          <a:ln w="9525">
            <a:solidFill>
              <a:schemeClr val="tx1"/>
            </a:solidFill>
            <a:round/>
            <a:headEnd/>
            <a:tailEnd type="triangle" w="med" len="med"/>
          </a:ln>
        </p:spPr>
        <p:txBody>
          <a:bodyPr/>
          <a:lstStyle/>
          <a:p>
            <a:endParaRPr lang="en-US"/>
          </a:p>
        </p:txBody>
      </p:sp>
      <p:sp>
        <p:nvSpPr>
          <p:cNvPr id="188424" name="Line 8"/>
          <p:cNvSpPr>
            <a:spLocks noChangeShapeType="1"/>
          </p:cNvSpPr>
          <p:nvPr/>
        </p:nvSpPr>
        <p:spPr bwMode="auto">
          <a:xfrm flipH="1" flipV="1">
            <a:off x="3962400" y="2743200"/>
            <a:ext cx="76200" cy="457200"/>
          </a:xfrm>
          <a:prstGeom prst="line">
            <a:avLst/>
          </a:prstGeom>
          <a:noFill/>
          <a:ln w="9525">
            <a:solidFill>
              <a:schemeClr val="tx1"/>
            </a:solidFill>
            <a:round/>
            <a:headEnd/>
            <a:tailEnd type="triangle" w="med" len="med"/>
          </a:ln>
        </p:spPr>
        <p:txBody>
          <a:bodyPr/>
          <a:lstStyle/>
          <a:p>
            <a:endParaRPr lang="en-US"/>
          </a:p>
        </p:txBody>
      </p:sp>
      <p:sp>
        <p:nvSpPr>
          <p:cNvPr id="188425" name="Line 9"/>
          <p:cNvSpPr>
            <a:spLocks noChangeShapeType="1"/>
          </p:cNvSpPr>
          <p:nvPr/>
        </p:nvSpPr>
        <p:spPr bwMode="auto">
          <a:xfrm flipH="1" flipV="1">
            <a:off x="6934200" y="1219200"/>
            <a:ext cx="457200" cy="838200"/>
          </a:xfrm>
          <a:prstGeom prst="line">
            <a:avLst/>
          </a:prstGeom>
          <a:noFill/>
          <a:ln w="9525">
            <a:solidFill>
              <a:schemeClr val="tx1"/>
            </a:solidFill>
            <a:round/>
            <a:headEnd/>
            <a:tailEnd type="triangle" w="med" len="med"/>
          </a:ln>
        </p:spPr>
        <p:txBody>
          <a:bodyPr/>
          <a:lstStyle/>
          <a:p>
            <a:endParaRPr lang="en-US"/>
          </a:p>
        </p:txBody>
      </p:sp>
      <p:sp>
        <p:nvSpPr>
          <p:cNvPr id="188426" name="Freeform 10"/>
          <p:cNvSpPr>
            <a:spLocks/>
          </p:cNvSpPr>
          <p:nvPr/>
        </p:nvSpPr>
        <p:spPr bwMode="auto">
          <a:xfrm>
            <a:off x="1389063" y="3816350"/>
            <a:ext cx="865187" cy="817563"/>
          </a:xfrm>
          <a:custGeom>
            <a:avLst/>
            <a:gdLst>
              <a:gd name="T0" fmla="*/ 9 w 545"/>
              <a:gd name="T1" fmla="*/ 515 h 515"/>
              <a:gd name="T2" fmla="*/ 28 w 545"/>
              <a:gd name="T3" fmla="*/ 280 h 515"/>
              <a:gd name="T4" fmla="*/ 94 w 545"/>
              <a:gd name="T5" fmla="*/ 345 h 515"/>
              <a:gd name="T6" fmla="*/ 133 w 545"/>
              <a:gd name="T7" fmla="*/ 293 h 515"/>
              <a:gd name="T8" fmla="*/ 140 w 545"/>
              <a:gd name="T9" fmla="*/ 214 h 515"/>
              <a:gd name="T10" fmla="*/ 146 w 545"/>
              <a:gd name="T11" fmla="*/ 195 h 515"/>
              <a:gd name="T12" fmla="*/ 166 w 545"/>
              <a:gd name="T13" fmla="*/ 201 h 515"/>
              <a:gd name="T14" fmla="*/ 205 w 545"/>
              <a:gd name="T15" fmla="*/ 273 h 515"/>
              <a:gd name="T16" fmla="*/ 238 w 545"/>
              <a:gd name="T17" fmla="*/ 195 h 515"/>
              <a:gd name="T18" fmla="*/ 277 w 545"/>
              <a:gd name="T19" fmla="*/ 136 h 515"/>
              <a:gd name="T20" fmla="*/ 316 w 545"/>
              <a:gd name="T21" fmla="*/ 234 h 515"/>
              <a:gd name="T22" fmla="*/ 356 w 545"/>
              <a:gd name="T23" fmla="*/ 155 h 515"/>
              <a:gd name="T24" fmla="*/ 388 w 545"/>
              <a:gd name="T25" fmla="*/ 64 h 515"/>
              <a:gd name="T26" fmla="*/ 421 w 545"/>
              <a:gd name="T27" fmla="*/ 123 h 515"/>
              <a:gd name="T28" fmla="*/ 428 w 545"/>
              <a:gd name="T29" fmla="*/ 168 h 515"/>
              <a:gd name="T30" fmla="*/ 467 w 545"/>
              <a:gd name="T31" fmla="*/ 109 h 515"/>
              <a:gd name="T32" fmla="*/ 513 w 545"/>
              <a:gd name="T33" fmla="*/ 70 h 515"/>
              <a:gd name="T34" fmla="*/ 519 w 545"/>
              <a:gd name="T35" fmla="*/ 123 h 515"/>
              <a:gd name="T36" fmla="*/ 532 w 545"/>
              <a:gd name="T37" fmla="*/ 109 h 515"/>
              <a:gd name="T38" fmla="*/ 545 w 545"/>
              <a:gd name="T39" fmla="*/ 70 h 51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45"/>
              <a:gd name="T61" fmla="*/ 0 h 515"/>
              <a:gd name="T62" fmla="*/ 545 w 545"/>
              <a:gd name="T63" fmla="*/ 515 h 51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45" h="515">
                <a:moveTo>
                  <a:pt x="9" y="515"/>
                </a:moveTo>
                <a:cubicBezTo>
                  <a:pt x="14" y="358"/>
                  <a:pt x="0" y="369"/>
                  <a:pt x="28" y="280"/>
                </a:cubicBezTo>
                <a:cubicBezTo>
                  <a:pt x="43" y="310"/>
                  <a:pt x="61" y="335"/>
                  <a:pt x="94" y="345"/>
                </a:cubicBezTo>
                <a:cubicBezTo>
                  <a:pt x="117" y="330"/>
                  <a:pt x="118" y="315"/>
                  <a:pt x="133" y="293"/>
                </a:cubicBezTo>
                <a:cubicBezTo>
                  <a:pt x="135" y="267"/>
                  <a:pt x="137" y="240"/>
                  <a:pt x="140" y="214"/>
                </a:cubicBezTo>
                <a:cubicBezTo>
                  <a:pt x="141" y="207"/>
                  <a:pt x="140" y="198"/>
                  <a:pt x="146" y="195"/>
                </a:cubicBezTo>
                <a:cubicBezTo>
                  <a:pt x="152" y="192"/>
                  <a:pt x="159" y="199"/>
                  <a:pt x="166" y="201"/>
                </a:cubicBezTo>
                <a:cubicBezTo>
                  <a:pt x="181" y="231"/>
                  <a:pt x="177" y="255"/>
                  <a:pt x="205" y="273"/>
                </a:cubicBezTo>
                <a:cubicBezTo>
                  <a:pt x="214" y="246"/>
                  <a:pt x="228" y="222"/>
                  <a:pt x="238" y="195"/>
                </a:cubicBezTo>
                <a:cubicBezTo>
                  <a:pt x="244" y="149"/>
                  <a:pt x="231" y="124"/>
                  <a:pt x="277" y="136"/>
                </a:cubicBezTo>
                <a:cubicBezTo>
                  <a:pt x="295" y="172"/>
                  <a:pt x="309" y="194"/>
                  <a:pt x="316" y="234"/>
                </a:cubicBezTo>
                <a:cubicBezTo>
                  <a:pt x="350" y="183"/>
                  <a:pt x="337" y="210"/>
                  <a:pt x="356" y="155"/>
                </a:cubicBezTo>
                <a:cubicBezTo>
                  <a:pt x="368" y="122"/>
                  <a:pt x="368" y="94"/>
                  <a:pt x="388" y="64"/>
                </a:cubicBezTo>
                <a:cubicBezTo>
                  <a:pt x="397" y="87"/>
                  <a:pt x="413" y="99"/>
                  <a:pt x="421" y="123"/>
                </a:cubicBezTo>
                <a:cubicBezTo>
                  <a:pt x="423" y="138"/>
                  <a:pt x="417" y="157"/>
                  <a:pt x="428" y="168"/>
                </a:cubicBezTo>
                <a:cubicBezTo>
                  <a:pt x="435" y="175"/>
                  <a:pt x="465" y="113"/>
                  <a:pt x="467" y="109"/>
                </a:cubicBezTo>
                <a:cubicBezTo>
                  <a:pt x="472" y="59"/>
                  <a:pt x="465" y="0"/>
                  <a:pt x="513" y="70"/>
                </a:cubicBezTo>
                <a:cubicBezTo>
                  <a:pt x="515" y="88"/>
                  <a:pt x="511" y="107"/>
                  <a:pt x="519" y="123"/>
                </a:cubicBezTo>
                <a:cubicBezTo>
                  <a:pt x="522" y="129"/>
                  <a:pt x="529" y="114"/>
                  <a:pt x="532" y="109"/>
                </a:cubicBezTo>
                <a:cubicBezTo>
                  <a:pt x="539" y="97"/>
                  <a:pt x="545" y="70"/>
                  <a:pt x="545" y="70"/>
                </a:cubicBezTo>
              </a:path>
            </a:pathLst>
          </a:custGeom>
          <a:noFill/>
          <a:ln w="9525">
            <a:solidFill>
              <a:schemeClr val="tx1"/>
            </a:solidFill>
            <a:round/>
            <a:headEnd/>
            <a:tailEnd/>
          </a:ln>
        </p:spPr>
        <p:txBody>
          <a:bodyPr/>
          <a:lstStyle/>
          <a:p>
            <a:endParaRPr lang="en-US"/>
          </a:p>
        </p:txBody>
      </p:sp>
      <p:sp>
        <p:nvSpPr>
          <p:cNvPr id="188427" name="Freeform 11"/>
          <p:cNvSpPr>
            <a:spLocks/>
          </p:cNvSpPr>
          <p:nvPr/>
        </p:nvSpPr>
        <p:spPr bwMode="auto">
          <a:xfrm>
            <a:off x="1336675" y="2649538"/>
            <a:ext cx="2560638" cy="1412875"/>
          </a:xfrm>
          <a:custGeom>
            <a:avLst/>
            <a:gdLst>
              <a:gd name="T0" fmla="*/ 15 w 1613"/>
              <a:gd name="T1" fmla="*/ 890 h 890"/>
              <a:gd name="T2" fmla="*/ 68 w 1613"/>
              <a:gd name="T3" fmla="*/ 655 h 890"/>
              <a:gd name="T4" fmla="*/ 114 w 1613"/>
              <a:gd name="T5" fmla="*/ 714 h 890"/>
              <a:gd name="T6" fmla="*/ 179 w 1613"/>
              <a:gd name="T7" fmla="*/ 655 h 890"/>
              <a:gd name="T8" fmla="*/ 199 w 1613"/>
              <a:gd name="T9" fmla="*/ 530 h 890"/>
              <a:gd name="T10" fmla="*/ 218 w 1613"/>
              <a:gd name="T11" fmla="*/ 570 h 890"/>
              <a:gd name="T12" fmla="*/ 238 w 1613"/>
              <a:gd name="T13" fmla="*/ 583 h 890"/>
              <a:gd name="T14" fmla="*/ 277 w 1613"/>
              <a:gd name="T15" fmla="*/ 550 h 890"/>
              <a:gd name="T16" fmla="*/ 297 w 1613"/>
              <a:gd name="T17" fmla="*/ 478 h 890"/>
              <a:gd name="T18" fmla="*/ 303 w 1613"/>
              <a:gd name="T19" fmla="*/ 386 h 890"/>
              <a:gd name="T20" fmla="*/ 343 w 1613"/>
              <a:gd name="T21" fmla="*/ 412 h 890"/>
              <a:gd name="T22" fmla="*/ 389 w 1613"/>
              <a:gd name="T23" fmla="*/ 432 h 890"/>
              <a:gd name="T24" fmla="*/ 467 w 1613"/>
              <a:gd name="T25" fmla="*/ 373 h 890"/>
              <a:gd name="T26" fmla="*/ 474 w 1613"/>
              <a:gd name="T27" fmla="*/ 308 h 890"/>
              <a:gd name="T28" fmla="*/ 480 w 1613"/>
              <a:gd name="T29" fmla="*/ 288 h 890"/>
              <a:gd name="T30" fmla="*/ 493 w 1613"/>
              <a:gd name="T31" fmla="*/ 308 h 890"/>
              <a:gd name="T32" fmla="*/ 533 w 1613"/>
              <a:gd name="T33" fmla="*/ 340 h 890"/>
              <a:gd name="T34" fmla="*/ 631 w 1613"/>
              <a:gd name="T35" fmla="*/ 295 h 890"/>
              <a:gd name="T36" fmla="*/ 670 w 1613"/>
              <a:gd name="T37" fmla="*/ 190 h 890"/>
              <a:gd name="T38" fmla="*/ 696 w 1613"/>
              <a:gd name="T39" fmla="*/ 275 h 890"/>
              <a:gd name="T40" fmla="*/ 788 w 1613"/>
              <a:gd name="T41" fmla="*/ 242 h 890"/>
              <a:gd name="T42" fmla="*/ 807 w 1613"/>
              <a:gd name="T43" fmla="*/ 223 h 890"/>
              <a:gd name="T44" fmla="*/ 827 w 1613"/>
              <a:gd name="T45" fmla="*/ 210 h 890"/>
              <a:gd name="T46" fmla="*/ 834 w 1613"/>
              <a:gd name="T47" fmla="*/ 190 h 890"/>
              <a:gd name="T48" fmla="*/ 847 w 1613"/>
              <a:gd name="T49" fmla="*/ 170 h 890"/>
              <a:gd name="T50" fmla="*/ 860 w 1613"/>
              <a:gd name="T51" fmla="*/ 131 h 890"/>
              <a:gd name="T52" fmla="*/ 932 w 1613"/>
              <a:gd name="T53" fmla="*/ 223 h 890"/>
              <a:gd name="T54" fmla="*/ 1050 w 1613"/>
              <a:gd name="T55" fmla="*/ 118 h 890"/>
              <a:gd name="T56" fmla="*/ 1056 w 1613"/>
              <a:gd name="T57" fmla="*/ 98 h 890"/>
              <a:gd name="T58" fmla="*/ 1082 w 1613"/>
              <a:gd name="T59" fmla="*/ 118 h 890"/>
              <a:gd name="T60" fmla="*/ 1148 w 1613"/>
              <a:gd name="T61" fmla="*/ 164 h 890"/>
              <a:gd name="T62" fmla="*/ 1220 w 1613"/>
              <a:gd name="T63" fmla="*/ 98 h 890"/>
              <a:gd name="T64" fmla="*/ 1246 w 1613"/>
              <a:gd name="T65" fmla="*/ 26 h 890"/>
              <a:gd name="T66" fmla="*/ 1285 w 1613"/>
              <a:gd name="T67" fmla="*/ 92 h 890"/>
              <a:gd name="T68" fmla="*/ 1325 w 1613"/>
              <a:gd name="T69" fmla="*/ 85 h 890"/>
              <a:gd name="T70" fmla="*/ 1357 w 1613"/>
              <a:gd name="T71" fmla="*/ 52 h 890"/>
              <a:gd name="T72" fmla="*/ 1370 w 1613"/>
              <a:gd name="T73" fmla="*/ 13 h 890"/>
              <a:gd name="T74" fmla="*/ 1390 w 1613"/>
              <a:gd name="T75" fmla="*/ 26 h 890"/>
              <a:gd name="T76" fmla="*/ 1429 w 1613"/>
              <a:gd name="T77" fmla="*/ 52 h 890"/>
              <a:gd name="T78" fmla="*/ 1488 w 1613"/>
              <a:gd name="T79" fmla="*/ 20 h 890"/>
              <a:gd name="T80" fmla="*/ 1495 w 1613"/>
              <a:gd name="T81" fmla="*/ 0 h 890"/>
              <a:gd name="T82" fmla="*/ 1501 w 1613"/>
              <a:gd name="T83" fmla="*/ 20 h 890"/>
              <a:gd name="T84" fmla="*/ 1527 w 1613"/>
              <a:gd name="T85" fmla="*/ 52 h 890"/>
              <a:gd name="T86" fmla="*/ 1586 w 1613"/>
              <a:gd name="T87" fmla="*/ 39 h 890"/>
              <a:gd name="T88" fmla="*/ 1606 w 1613"/>
              <a:gd name="T89" fmla="*/ 26 h 890"/>
              <a:gd name="T90" fmla="*/ 1613 w 1613"/>
              <a:gd name="T91" fmla="*/ 33 h 89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613"/>
              <a:gd name="T139" fmla="*/ 0 h 890"/>
              <a:gd name="T140" fmla="*/ 1613 w 1613"/>
              <a:gd name="T141" fmla="*/ 890 h 89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613" h="890">
                <a:moveTo>
                  <a:pt x="15" y="890"/>
                </a:moveTo>
                <a:cubicBezTo>
                  <a:pt x="16" y="861"/>
                  <a:pt x="0" y="675"/>
                  <a:pt x="68" y="655"/>
                </a:cubicBezTo>
                <a:cubicBezTo>
                  <a:pt x="82" y="676"/>
                  <a:pt x="97" y="696"/>
                  <a:pt x="114" y="714"/>
                </a:cubicBezTo>
                <a:cubicBezTo>
                  <a:pt x="163" y="701"/>
                  <a:pt x="154" y="692"/>
                  <a:pt x="179" y="655"/>
                </a:cubicBezTo>
                <a:cubicBezTo>
                  <a:pt x="183" y="564"/>
                  <a:pt x="164" y="445"/>
                  <a:pt x="199" y="530"/>
                </a:cubicBezTo>
                <a:cubicBezTo>
                  <a:pt x="207" y="549"/>
                  <a:pt x="201" y="553"/>
                  <a:pt x="218" y="570"/>
                </a:cubicBezTo>
                <a:cubicBezTo>
                  <a:pt x="224" y="576"/>
                  <a:pt x="231" y="579"/>
                  <a:pt x="238" y="583"/>
                </a:cubicBezTo>
                <a:cubicBezTo>
                  <a:pt x="250" y="571"/>
                  <a:pt x="266" y="563"/>
                  <a:pt x="277" y="550"/>
                </a:cubicBezTo>
                <a:cubicBezTo>
                  <a:pt x="290" y="534"/>
                  <a:pt x="292" y="497"/>
                  <a:pt x="297" y="478"/>
                </a:cubicBezTo>
                <a:cubicBezTo>
                  <a:pt x="299" y="447"/>
                  <a:pt x="285" y="411"/>
                  <a:pt x="303" y="386"/>
                </a:cubicBezTo>
                <a:cubicBezTo>
                  <a:pt x="312" y="373"/>
                  <a:pt x="330" y="403"/>
                  <a:pt x="343" y="412"/>
                </a:cubicBezTo>
                <a:cubicBezTo>
                  <a:pt x="369" y="431"/>
                  <a:pt x="354" y="424"/>
                  <a:pt x="389" y="432"/>
                </a:cubicBezTo>
                <a:cubicBezTo>
                  <a:pt x="451" y="422"/>
                  <a:pt x="437" y="419"/>
                  <a:pt x="467" y="373"/>
                </a:cubicBezTo>
                <a:cubicBezTo>
                  <a:pt x="469" y="351"/>
                  <a:pt x="471" y="330"/>
                  <a:pt x="474" y="308"/>
                </a:cubicBezTo>
                <a:cubicBezTo>
                  <a:pt x="475" y="301"/>
                  <a:pt x="473" y="288"/>
                  <a:pt x="480" y="288"/>
                </a:cubicBezTo>
                <a:cubicBezTo>
                  <a:pt x="488" y="288"/>
                  <a:pt x="488" y="302"/>
                  <a:pt x="493" y="308"/>
                </a:cubicBezTo>
                <a:cubicBezTo>
                  <a:pt x="515" y="339"/>
                  <a:pt x="504" y="331"/>
                  <a:pt x="533" y="340"/>
                </a:cubicBezTo>
                <a:cubicBezTo>
                  <a:pt x="565" y="321"/>
                  <a:pt x="598" y="312"/>
                  <a:pt x="631" y="295"/>
                </a:cubicBezTo>
                <a:cubicBezTo>
                  <a:pt x="653" y="262"/>
                  <a:pt x="652" y="225"/>
                  <a:pt x="670" y="190"/>
                </a:cubicBezTo>
                <a:cubicBezTo>
                  <a:pt x="680" y="218"/>
                  <a:pt x="687" y="247"/>
                  <a:pt x="696" y="275"/>
                </a:cubicBezTo>
                <a:cubicBezTo>
                  <a:pt x="724" y="267"/>
                  <a:pt x="763" y="260"/>
                  <a:pt x="788" y="242"/>
                </a:cubicBezTo>
                <a:cubicBezTo>
                  <a:pt x="795" y="237"/>
                  <a:pt x="800" y="229"/>
                  <a:pt x="807" y="223"/>
                </a:cubicBezTo>
                <a:cubicBezTo>
                  <a:pt x="813" y="218"/>
                  <a:pt x="820" y="214"/>
                  <a:pt x="827" y="210"/>
                </a:cubicBezTo>
                <a:cubicBezTo>
                  <a:pt x="829" y="203"/>
                  <a:pt x="831" y="196"/>
                  <a:pt x="834" y="190"/>
                </a:cubicBezTo>
                <a:cubicBezTo>
                  <a:pt x="838" y="183"/>
                  <a:pt x="844" y="177"/>
                  <a:pt x="847" y="170"/>
                </a:cubicBezTo>
                <a:cubicBezTo>
                  <a:pt x="853" y="157"/>
                  <a:pt x="860" y="131"/>
                  <a:pt x="860" y="131"/>
                </a:cubicBezTo>
                <a:cubicBezTo>
                  <a:pt x="882" y="164"/>
                  <a:pt x="898" y="201"/>
                  <a:pt x="932" y="223"/>
                </a:cubicBezTo>
                <a:cubicBezTo>
                  <a:pt x="964" y="177"/>
                  <a:pt x="1019" y="166"/>
                  <a:pt x="1050" y="118"/>
                </a:cubicBezTo>
                <a:cubicBezTo>
                  <a:pt x="1052" y="111"/>
                  <a:pt x="1049" y="98"/>
                  <a:pt x="1056" y="98"/>
                </a:cubicBezTo>
                <a:cubicBezTo>
                  <a:pt x="1067" y="98"/>
                  <a:pt x="1073" y="112"/>
                  <a:pt x="1082" y="118"/>
                </a:cubicBezTo>
                <a:cubicBezTo>
                  <a:pt x="1104" y="134"/>
                  <a:pt x="1126" y="149"/>
                  <a:pt x="1148" y="164"/>
                </a:cubicBezTo>
                <a:cubicBezTo>
                  <a:pt x="1178" y="140"/>
                  <a:pt x="1203" y="132"/>
                  <a:pt x="1220" y="98"/>
                </a:cubicBezTo>
                <a:cubicBezTo>
                  <a:pt x="1226" y="72"/>
                  <a:pt x="1237" y="51"/>
                  <a:pt x="1246" y="26"/>
                </a:cubicBezTo>
                <a:cubicBezTo>
                  <a:pt x="1254" y="56"/>
                  <a:pt x="1259" y="74"/>
                  <a:pt x="1285" y="92"/>
                </a:cubicBezTo>
                <a:cubicBezTo>
                  <a:pt x="1298" y="90"/>
                  <a:pt x="1313" y="92"/>
                  <a:pt x="1325" y="85"/>
                </a:cubicBezTo>
                <a:cubicBezTo>
                  <a:pt x="1338" y="78"/>
                  <a:pt x="1357" y="52"/>
                  <a:pt x="1357" y="52"/>
                </a:cubicBezTo>
                <a:cubicBezTo>
                  <a:pt x="1362" y="39"/>
                  <a:pt x="1357" y="17"/>
                  <a:pt x="1370" y="13"/>
                </a:cubicBezTo>
                <a:cubicBezTo>
                  <a:pt x="1378" y="11"/>
                  <a:pt x="1384" y="21"/>
                  <a:pt x="1390" y="26"/>
                </a:cubicBezTo>
                <a:cubicBezTo>
                  <a:pt x="1423" y="53"/>
                  <a:pt x="1395" y="41"/>
                  <a:pt x="1429" y="52"/>
                </a:cubicBezTo>
                <a:cubicBezTo>
                  <a:pt x="1450" y="46"/>
                  <a:pt x="1488" y="20"/>
                  <a:pt x="1488" y="20"/>
                </a:cubicBezTo>
                <a:cubicBezTo>
                  <a:pt x="1490" y="13"/>
                  <a:pt x="1488" y="0"/>
                  <a:pt x="1495" y="0"/>
                </a:cubicBezTo>
                <a:cubicBezTo>
                  <a:pt x="1502" y="0"/>
                  <a:pt x="1499" y="13"/>
                  <a:pt x="1501" y="20"/>
                </a:cubicBezTo>
                <a:cubicBezTo>
                  <a:pt x="1509" y="45"/>
                  <a:pt x="1504" y="36"/>
                  <a:pt x="1527" y="52"/>
                </a:cubicBezTo>
                <a:cubicBezTo>
                  <a:pt x="1549" y="49"/>
                  <a:pt x="1567" y="49"/>
                  <a:pt x="1586" y="39"/>
                </a:cubicBezTo>
                <a:cubicBezTo>
                  <a:pt x="1593" y="35"/>
                  <a:pt x="1598" y="28"/>
                  <a:pt x="1606" y="26"/>
                </a:cubicBezTo>
                <a:cubicBezTo>
                  <a:pt x="1609" y="25"/>
                  <a:pt x="1611" y="31"/>
                  <a:pt x="1613" y="33"/>
                </a:cubicBezTo>
              </a:path>
            </a:pathLst>
          </a:custGeom>
          <a:noFill/>
          <a:ln w="9525">
            <a:solidFill>
              <a:schemeClr val="tx1"/>
            </a:solidFill>
            <a:round/>
            <a:headEnd/>
            <a:tailEnd/>
          </a:ln>
        </p:spPr>
        <p:txBody>
          <a:bodyPr/>
          <a:lstStyle/>
          <a:p>
            <a:endParaRPr lang="en-US"/>
          </a:p>
        </p:txBody>
      </p:sp>
      <p:sp>
        <p:nvSpPr>
          <p:cNvPr id="188428" name="Freeform 12"/>
          <p:cNvSpPr>
            <a:spLocks/>
          </p:cNvSpPr>
          <p:nvPr/>
        </p:nvSpPr>
        <p:spPr bwMode="auto">
          <a:xfrm>
            <a:off x="1382713" y="1257300"/>
            <a:ext cx="4883150" cy="2327275"/>
          </a:xfrm>
          <a:custGeom>
            <a:avLst/>
            <a:gdLst>
              <a:gd name="T0" fmla="*/ 32 w 3076"/>
              <a:gd name="T1" fmla="*/ 1211 h 1466"/>
              <a:gd name="T2" fmla="*/ 183 w 3076"/>
              <a:gd name="T3" fmla="*/ 1270 h 1466"/>
              <a:gd name="T4" fmla="*/ 170 w 3076"/>
              <a:gd name="T5" fmla="*/ 1054 h 1466"/>
              <a:gd name="T6" fmla="*/ 235 w 3076"/>
              <a:gd name="T7" fmla="*/ 975 h 1466"/>
              <a:gd name="T8" fmla="*/ 301 w 3076"/>
              <a:gd name="T9" fmla="*/ 772 h 1466"/>
              <a:gd name="T10" fmla="*/ 379 w 3076"/>
              <a:gd name="T11" fmla="*/ 831 h 1466"/>
              <a:gd name="T12" fmla="*/ 458 w 3076"/>
              <a:gd name="T13" fmla="*/ 648 h 1466"/>
              <a:gd name="T14" fmla="*/ 523 w 3076"/>
              <a:gd name="T15" fmla="*/ 674 h 1466"/>
              <a:gd name="T16" fmla="*/ 595 w 3076"/>
              <a:gd name="T17" fmla="*/ 589 h 1466"/>
              <a:gd name="T18" fmla="*/ 608 w 3076"/>
              <a:gd name="T19" fmla="*/ 589 h 1466"/>
              <a:gd name="T20" fmla="*/ 687 w 3076"/>
              <a:gd name="T21" fmla="*/ 550 h 1466"/>
              <a:gd name="T22" fmla="*/ 752 w 3076"/>
              <a:gd name="T23" fmla="*/ 543 h 1466"/>
              <a:gd name="T24" fmla="*/ 883 w 3076"/>
              <a:gd name="T25" fmla="*/ 399 h 1466"/>
              <a:gd name="T26" fmla="*/ 942 w 3076"/>
              <a:gd name="T27" fmla="*/ 471 h 1466"/>
              <a:gd name="T28" fmla="*/ 1008 w 3076"/>
              <a:gd name="T29" fmla="*/ 445 h 1466"/>
              <a:gd name="T30" fmla="*/ 1132 w 3076"/>
              <a:gd name="T31" fmla="*/ 439 h 1466"/>
              <a:gd name="T32" fmla="*/ 1315 w 3076"/>
              <a:gd name="T33" fmla="*/ 386 h 1466"/>
              <a:gd name="T34" fmla="*/ 1453 w 3076"/>
              <a:gd name="T35" fmla="*/ 301 h 1466"/>
              <a:gd name="T36" fmla="*/ 1597 w 3076"/>
              <a:gd name="T37" fmla="*/ 288 h 1466"/>
              <a:gd name="T38" fmla="*/ 1688 w 3076"/>
              <a:gd name="T39" fmla="*/ 281 h 1466"/>
              <a:gd name="T40" fmla="*/ 1741 w 3076"/>
              <a:gd name="T41" fmla="*/ 196 h 1466"/>
              <a:gd name="T42" fmla="*/ 1813 w 3076"/>
              <a:gd name="T43" fmla="*/ 288 h 1466"/>
              <a:gd name="T44" fmla="*/ 1944 w 3076"/>
              <a:gd name="T45" fmla="*/ 151 h 1466"/>
              <a:gd name="T46" fmla="*/ 2114 w 3076"/>
              <a:gd name="T47" fmla="*/ 183 h 1466"/>
              <a:gd name="T48" fmla="*/ 2199 w 3076"/>
              <a:gd name="T49" fmla="*/ 209 h 1466"/>
              <a:gd name="T50" fmla="*/ 2343 w 3076"/>
              <a:gd name="T51" fmla="*/ 92 h 1466"/>
              <a:gd name="T52" fmla="*/ 2474 w 3076"/>
              <a:gd name="T53" fmla="*/ 157 h 1466"/>
              <a:gd name="T54" fmla="*/ 2605 w 3076"/>
              <a:gd name="T55" fmla="*/ 79 h 1466"/>
              <a:gd name="T56" fmla="*/ 2677 w 3076"/>
              <a:gd name="T57" fmla="*/ 118 h 1466"/>
              <a:gd name="T58" fmla="*/ 2781 w 3076"/>
              <a:gd name="T59" fmla="*/ 26 h 1466"/>
              <a:gd name="T60" fmla="*/ 2801 w 3076"/>
              <a:gd name="T61" fmla="*/ 26 h 1466"/>
              <a:gd name="T62" fmla="*/ 2912 w 3076"/>
              <a:gd name="T63" fmla="*/ 85 h 1466"/>
              <a:gd name="T64" fmla="*/ 3017 w 3076"/>
              <a:gd name="T65" fmla="*/ 59 h 146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76"/>
              <a:gd name="T100" fmla="*/ 0 h 1466"/>
              <a:gd name="T101" fmla="*/ 3076 w 3076"/>
              <a:gd name="T102" fmla="*/ 1466 h 146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76" h="1466">
                <a:moveTo>
                  <a:pt x="0" y="1466"/>
                </a:moveTo>
                <a:cubicBezTo>
                  <a:pt x="7" y="1382"/>
                  <a:pt x="13" y="1293"/>
                  <a:pt x="32" y="1211"/>
                </a:cubicBezTo>
                <a:cubicBezTo>
                  <a:pt x="52" y="1215"/>
                  <a:pt x="74" y="1214"/>
                  <a:pt x="91" y="1224"/>
                </a:cubicBezTo>
                <a:cubicBezTo>
                  <a:pt x="165" y="1268"/>
                  <a:pt x="132" y="1256"/>
                  <a:pt x="183" y="1270"/>
                </a:cubicBezTo>
                <a:cubicBezTo>
                  <a:pt x="235" y="1251"/>
                  <a:pt x="215" y="1173"/>
                  <a:pt x="189" y="1132"/>
                </a:cubicBezTo>
                <a:cubicBezTo>
                  <a:pt x="172" y="1081"/>
                  <a:pt x="178" y="1107"/>
                  <a:pt x="170" y="1054"/>
                </a:cubicBezTo>
                <a:cubicBezTo>
                  <a:pt x="182" y="978"/>
                  <a:pt x="161" y="1042"/>
                  <a:pt x="202" y="1001"/>
                </a:cubicBezTo>
                <a:cubicBezTo>
                  <a:pt x="236" y="967"/>
                  <a:pt x="171" y="992"/>
                  <a:pt x="235" y="975"/>
                </a:cubicBezTo>
                <a:cubicBezTo>
                  <a:pt x="272" y="985"/>
                  <a:pt x="283" y="984"/>
                  <a:pt x="301" y="949"/>
                </a:cubicBezTo>
                <a:cubicBezTo>
                  <a:pt x="301" y="944"/>
                  <a:pt x="285" y="794"/>
                  <a:pt x="301" y="772"/>
                </a:cubicBezTo>
                <a:cubicBezTo>
                  <a:pt x="308" y="762"/>
                  <a:pt x="318" y="791"/>
                  <a:pt x="327" y="799"/>
                </a:cubicBezTo>
                <a:cubicBezTo>
                  <a:pt x="343" y="813"/>
                  <a:pt x="359" y="825"/>
                  <a:pt x="379" y="831"/>
                </a:cubicBezTo>
                <a:cubicBezTo>
                  <a:pt x="406" y="823"/>
                  <a:pt x="412" y="805"/>
                  <a:pt x="432" y="785"/>
                </a:cubicBezTo>
                <a:cubicBezTo>
                  <a:pt x="443" y="728"/>
                  <a:pt x="452" y="717"/>
                  <a:pt x="458" y="648"/>
                </a:cubicBezTo>
                <a:cubicBezTo>
                  <a:pt x="467" y="652"/>
                  <a:pt x="475" y="657"/>
                  <a:pt x="484" y="661"/>
                </a:cubicBezTo>
                <a:cubicBezTo>
                  <a:pt x="497" y="666"/>
                  <a:pt x="523" y="674"/>
                  <a:pt x="523" y="674"/>
                </a:cubicBezTo>
                <a:cubicBezTo>
                  <a:pt x="558" y="666"/>
                  <a:pt x="567" y="650"/>
                  <a:pt x="589" y="622"/>
                </a:cubicBezTo>
                <a:cubicBezTo>
                  <a:pt x="591" y="611"/>
                  <a:pt x="593" y="600"/>
                  <a:pt x="595" y="589"/>
                </a:cubicBezTo>
                <a:cubicBezTo>
                  <a:pt x="597" y="580"/>
                  <a:pt x="593" y="563"/>
                  <a:pt x="602" y="563"/>
                </a:cubicBezTo>
                <a:cubicBezTo>
                  <a:pt x="611" y="563"/>
                  <a:pt x="605" y="581"/>
                  <a:pt x="608" y="589"/>
                </a:cubicBezTo>
                <a:cubicBezTo>
                  <a:pt x="611" y="596"/>
                  <a:pt x="617" y="602"/>
                  <a:pt x="621" y="609"/>
                </a:cubicBezTo>
                <a:cubicBezTo>
                  <a:pt x="650" y="590"/>
                  <a:pt x="670" y="581"/>
                  <a:pt x="687" y="550"/>
                </a:cubicBezTo>
                <a:cubicBezTo>
                  <a:pt x="696" y="533"/>
                  <a:pt x="713" y="497"/>
                  <a:pt x="713" y="497"/>
                </a:cubicBezTo>
                <a:cubicBezTo>
                  <a:pt x="730" y="515"/>
                  <a:pt x="731" y="528"/>
                  <a:pt x="752" y="543"/>
                </a:cubicBezTo>
                <a:cubicBezTo>
                  <a:pt x="794" y="535"/>
                  <a:pt x="795" y="522"/>
                  <a:pt x="831" y="504"/>
                </a:cubicBezTo>
                <a:cubicBezTo>
                  <a:pt x="857" y="476"/>
                  <a:pt x="872" y="436"/>
                  <a:pt x="883" y="399"/>
                </a:cubicBezTo>
                <a:cubicBezTo>
                  <a:pt x="889" y="442"/>
                  <a:pt x="882" y="463"/>
                  <a:pt x="922" y="478"/>
                </a:cubicBezTo>
                <a:cubicBezTo>
                  <a:pt x="929" y="476"/>
                  <a:pt x="936" y="474"/>
                  <a:pt x="942" y="471"/>
                </a:cubicBezTo>
                <a:cubicBezTo>
                  <a:pt x="949" y="467"/>
                  <a:pt x="955" y="461"/>
                  <a:pt x="962" y="458"/>
                </a:cubicBezTo>
                <a:cubicBezTo>
                  <a:pt x="977" y="452"/>
                  <a:pt x="993" y="450"/>
                  <a:pt x="1008" y="445"/>
                </a:cubicBezTo>
                <a:cubicBezTo>
                  <a:pt x="1038" y="400"/>
                  <a:pt x="1030" y="421"/>
                  <a:pt x="1040" y="386"/>
                </a:cubicBezTo>
                <a:cubicBezTo>
                  <a:pt x="1062" y="420"/>
                  <a:pt x="1093" y="431"/>
                  <a:pt x="1132" y="439"/>
                </a:cubicBezTo>
                <a:cubicBezTo>
                  <a:pt x="1180" y="470"/>
                  <a:pt x="1235" y="456"/>
                  <a:pt x="1289" y="452"/>
                </a:cubicBezTo>
                <a:cubicBezTo>
                  <a:pt x="1303" y="430"/>
                  <a:pt x="1308" y="410"/>
                  <a:pt x="1315" y="386"/>
                </a:cubicBezTo>
                <a:cubicBezTo>
                  <a:pt x="1327" y="271"/>
                  <a:pt x="1310" y="342"/>
                  <a:pt x="1368" y="380"/>
                </a:cubicBezTo>
                <a:cubicBezTo>
                  <a:pt x="1407" y="370"/>
                  <a:pt x="1431" y="334"/>
                  <a:pt x="1453" y="301"/>
                </a:cubicBezTo>
                <a:cubicBezTo>
                  <a:pt x="1496" y="367"/>
                  <a:pt x="1550" y="287"/>
                  <a:pt x="1584" y="255"/>
                </a:cubicBezTo>
                <a:cubicBezTo>
                  <a:pt x="1596" y="217"/>
                  <a:pt x="1587" y="235"/>
                  <a:pt x="1597" y="288"/>
                </a:cubicBezTo>
                <a:cubicBezTo>
                  <a:pt x="1602" y="314"/>
                  <a:pt x="1600" y="307"/>
                  <a:pt x="1623" y="314"/>
                </a:cubicBezTo>
                <a:cubicBezTo>
                  <a:pt x="1651" y="308"/>
                  <a:pt x="1668" y="301"/>
                  <a:pt x="1688" y="281"/>
                </a:cubicBezTo>
                <a:cubicBezTo>
                  <a:pt x="1701" y="268"/>
                  <a:pt x="1728" y="242"/>
                  <a:pt x="1728" y="242"/>
                </a:cubicBezTo>
                <a:cubicBezTo>
                  <a:pt x="1733" y="227"/>
                  <a:pt x="1725" y="196"/>
                  <a:pt x="1741" y="196"/>
                </a:cubicBezTo>
                <a:cubicBezTo>
                  <a:pt x="1746" y="196"/>
                  <a:pt x="1744" y="229"/>
                  <a:pt x="1754" y="242"/>
                </a:cubicBezTo>
                <a:cubicBezTo>
                  <a:pt x="1785" y="282"/>
                  <a:pt x="1780" y="277"/>
                  <a:pt x="1813" y="288"/>
                </a:cubicBezTo>
                <a:cubicBezTo>
                  <a:pt x="1884" y="274"/>
                  <a:pt x="1907" y="270"/>
                  <a:pt x="1944" y="209"/>
                </a:cubicBezTo>
                <a:cubicBezTo>
                  <a:pt x="1953" y="172"/>
                  <a:pt x="1981" y="163"/>
                  <a:pt x="1944" y="151"/>
                </a:cubicBezTo>
                <a:cubicBezTo>
                  <a:pt x="1921" y="213"/>
                  <a:pt x="1981" y="256"/>
                  <a:pt x="2035" y="268"/>
                </a:cubicBezTo>
                <a:cubicBezTo>
                  <a:pt x="2073" y="257"/>
                  <a:pt x="2100" y="219"/>
                  <a:pt x="2114" y="183"/>
                </a:cubicBezTo>
                <a:cubicBezTo>
                  <a:pt x="2119" y="170"/>
                  <a:pt x="2127" y="144"/>
                  <a:pt x="2127" y="144"/>
                </a:cubicBezTo>
                <a:cubicBezTo>
                  <a:pt x="2136" y="175"/>
                  <a:pt x="2170" y="195"/>
                  <a:pt x="2199" y="209"/>
                </a:cubicBezTo>
                <a:cubicBezTo>
                  <a:pt x="2287" y="201"/>
                  <a:pt x="2247" y="207"/>
                  <a:pt x="2304" y="170"/>
                </a:cubicBezTo>
                <a:cubicBezTo>
                  <a:pt x="2319" y="143"/>
                  <a:pt x="2326" y="117"/>
                  <a:pt x="2343" y="92"/>
                </a:cubicBezTo>
                <a:cubicBezTo>
                  <a:pt x="2332" y="132"/>
                  <a:pt x="2348" y="138"/>
                  <a:pt x="2376" y="164"/>
                </a:cubicBezTo>
                <a:cubicBezTo>
                  <a:pt x="2409" y="162"/>
                  <a:pt x="2442" y="164"/>
                  <a:pt x="2474" y="157"/>
                </a:cubicBezTo>
                <a:cubicBezTo>
                  <a:pt x="2500" y="151"/>
                  <a:pt x="2498" y="110"/>
                  <a:pt x="2513" y="98"/>
                </a:cubicBezTo>
                <a:cubicBezTo>
                  <a:pt x="2534" y="81"/>
                  <a:pt x="2579" y="87"/>
                  <a:pt x="2605" y="79"/>
                </a:cubicBezTo>
                <a:cubicBezTo>
                  <a:pt x="2611" y="74"/>
                  <a:pt x="2624" y="65"/>
                  <a:pt x="2624" y="65"/>
                </a:cubicBezTo>
                <a:cubicBezTo>
                  <a:pt x="2633" y="101"/>
                  <a:pt x="2641" y="109"/>
                  <a:pt x="2677" y="118"/>
                </a:cubicBezTo>
                <a:cubicBezTo>
                  <a:pt x="2744" y="110"/>
                  <a:pt x="2743" y="112"/>
                  <a:pt x="2775" y="59"/>
                </a:cubicBezTo>
                <a:cubicBezTo>
                  <a:pt x="2777" y="48"/>
                  <a:pt x="2779" y="37"/>
                  <a:pt x="2781" y="26"/>
                </a:cubicBezTo>
                <a:cubicBezTo>
                  <a:pt x="2783" y="17"/>
                  <a:pt x="2779" y="0"/>
                  <a:pt x="2788" y="0"/>
                </a:cubicBezTo>
                <a:cubicBezTo>
                  <a:pt x="2798" y="0"/>
                  <a:pt x="2796" y="18"/>
                  <a:pt x="2801" y="26"/>
                </a:cubicBezTo>
                <a:cubicBezTo>
                  <a:pt x="2820" y="58"/>
                  <a:pt x="2830" y="73"/>
                  <a:pt x="2860" y="92"/>
                </a:cubicBezTo>
                <a:cubicBezTo>
                  <a:pt x="2877" y="90"/>
                  <a:pt x="2896" y="92"/>
                  <a:pt x="2912" y="85"/>
                </a:cubicBezTo>
                <a:cubicBezTo>
                  <a:pt x="2919" y="82"/>
                  <a:pt x="2917" y="67"/>
                  <a:pt x="2925" y="65"/>
                </a:cubicBezTo>
                <a:cubicBezTo>
                  <a:pt x="2955" y="58"/>
                  <a:pt x="2986" y="61"/>
                  <a:pt x="3017" y="59"/>
                </a:cubicBezTo>
                <a:cubicBezTo>
                  <a:pt x="3036" y="47"/>
                  <a:pt x="3061" y="19"/>
                  <a:pt x="3076" y="46"/>
                </a:cubicBezTo>
              </a:path>
            </a:pathLst>
          </a:custGeom>
          <a:noFill/>
          <a:ln w="9525">
            <a:solidFill>
              <a:schemeClr val="tx1"/>
            </a:solidFill>
            <a:round/>
            <a:headEnd/>
            <a:tailEnd/>
          </a:ln>
        </p:spPr>
        <p:txBody>
          <a:bodyPr/>
          <a:lstStyle/>
          <a:p>
            <a:endParaRPr lang="en-US"/>
          </a:p>
        </p:txBody>
      </p:sp>
      <p:sp>
        <p:nvSpPr>
          <p:cNvPr id="188429" name="Text Box 13"/>
          <p:cNvSpPr txBox="1">
            <a:spLocks noChangeArrowheads="1"/>
          </p:cNvSpPr>
          <p:nvPr/>
        </p:nvSpPr>
        <p:spPr bwMode="auto">
          <a:xfrm>
            <a:off x="1219200" y="5334000"/>
            <a:ext cx="533400" cy="366713"/>
          </a:xfrm>
          <a:prstGeom prst="rect">
            <a:avLst/>
          </a:prstGeom>
          <a:noFill/>
          <a:ln w="9525">
            <a:noFill/>
            <a:miter lim="800000"/>
            <a:headEnd/>
            <a:tailEnd/>
          </a:ln>
        </p:spPr>
        <p:txBody>
          <a:bodyPr>
            <a:spAutoFit/>
          </a:bodyPr>
          <a:lstStyle/>
          <a:p>
            <a:pPr>
              <a:spcBef>
                <a:spcPct val="50000"/>
              </a:spcBef>
            </a:pPr>
            <a:r>
              <a:rPr lang="en-US"/>
              <a:t>d*</a:t>
            </a:r>
          </a:p>
        </p:txBody>
      </p:sp>
      <p:sp>
        <p:nvSpPr>
          <p:cNvPr id="188430" name="Text Box 14"/>
          <p:cNvSpPr txBox="1">
            <a:spLocks noChangeArrowheads="1"/>
          </p:cNvSpPr>
          <p:nvPr/>
        </p:nvSpPr>
        <p:spPr bwMode="auto">
          <a:xfrm>
            <a:off x="2133600" y="4343400"/>
            <a:ext cx="533400" cy="366713"/>
          </a:xfrm>
          <a:prstGeom prst="rect">
            <a:avLst/>
          </a:prstGeom>
          <a:noFill/>
          <a:ln w="9525">
            <a:noFill/>
            <a:miter lim="800000"/>
            <a:headEnd/>
            <a:tailEnd/>
          </a:ln>
        </p:spPr>
        <p:txBody>
          <a:bodyPr>
            <a:spAutoFit/>
          </a:bodyPr>
          <a:lstStyle/>
          <a:p>
            <a:pPr>
              <a:spcBef>
                <a:spcPct val="50000"/>
              </a:spcBef>
            </a:pPr>
            <a:r>
              <a:rPr lang="en-US"/>
              <a:t>d*</a:t>
            </a:r>
          </a:p>
        </p:txBody>
      </p:sp>
      <p:sp>
        <p:nvSpPr>
          <p:cNvPr id="188431" name="Text Box 15"/>
          <p:cNvSpPr txBox="1">
            <a:spLocks noChangeArrowheads="1"/>
          </p:cNvSpPr>
          <p:nvPr/>
        </p:nvSpPr>
        <p:spPr bwMode="auto">
          <a:xfrm>
            <a:off x="3962400" y="3200400"/>
            <a:ext cx="533400" cy="366713"/>
          </a:xfrm>
          <a:prstGeom prst="rect">
            <a:avLst/>
          </a:prstGeom>
          <a:noFill/>
          <a:ln w="9525">
            <a:noFill/>
            <a:miter lim="800000"/>
            <a:headEnd/>
            <a:tailEnd/>
          </a:ln>
        </p:spPr>
        <p:txBody>
          <a:bodyPr>
            <a:spAutoFit/>
          </a:bodyPr>
          <a:lstStyle/>
          <a:p>
            <a:pPr>
              <a:spcBef>
                <a:spcPct val="50000"/>
              </a:spcBef>
            </a:pPr>
            <a:r>
              <a:rPr lang="en-US"/>
              <a:t>d*</a:t>
            </a:r>
          </a:p>
        </p:txBody>
      </p:sp>
      <p:sp>
        <p:nvSpPr>
          <p:cNvPr id="188432" name="Text Box 16"/>
          <p:cNvSpPr txBox="1">
            <a:spLocks noChangeArrowheads="1"/>
          </p:cNvSpPr>
          <p:nvPr/>
        </p:nvSpPr>
        <p:spPr bwMode="auto">
          <a:xfrm>
            <a:off x="7315200" y="2057400"/>
            <a:ext cx="533400" cy="366713"/>
          </a:xfrm>
          <a:prstGeom prst="rect">
            <a:avLst/>
          </a:prstGeom>
          <a:noFill/>
          <a:ln w="9525">
            <a:noFill/>
            <a:miter lim="800000"/>
            <a:headEnd/>
            <a:tailEnd/>
          </a:ln>
        </p:spPr>
        <p:txBody>
          <a:bodyPr>
            <a:spAutoFit/>
          </a:bodyPr>
          <a:lstStyle/>
          <a:p>
            <a:pPr>
              <a:spcBef>
                <a:spcPct val="50000"/>
              </a:spcBef>
            </a:pPr>
            <a:r>
              <a:rPr lang="en-US"/>
              <a:t>d*</a:t>
            </a:r>
          </a:p>
        </p:txBody>
      </p:sp>
      <p:sp>
        <p:nvSpPr>
          <p:cNvPr id="2" name="TextBox 1"/>
          <p:cNvSpPr txBox="1"/>
          <p:nvPr/>
        </p:nvSpPr>
        <p:spPr>
          <a:xfrm>
            <a:off x="1087394" y="321469"/>
            <a:ext cx="7414054" cy="369332"/>
          </a:xfrm>
          <a:prstGeom prst="rect">
            <a:avLst/>
          </a:prstGeom>
          <a:noFill/>
        </p:spPr>
        <p:txBody>
          <a:bodyPr wrap="square" rtlCol="0">
            <a:spAutoFit/>
          </a:bodyPr>
          <a:lstStyle/>
          <a:p>
            <a:r>
              <a:rPr lang="en-US" dirty="0">
                <a:solidFill>
                  <a:schemeClr val="bg1"/>
                </a:solidFill>
              </a:rPr>
              <a:t>Intake rate increases as plant </a:t>
            </a:r>
            <a:r>
              <a:rPr lang="en-US">
                <a:solidFill>
                  <a:schemeClr val="bg1"/>
                </a:solidFill>
              </a:rPr>
              <a:t>density increases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94561" name="Title 1"/>
          <p:cNvPicPr>
            <a:picLocks noGrp="1" noChangeArrowheads="1"/>
          </p:cNvPicPr>
          <p:nvPr>
            <p:ph type="title"/>
          </p:nvPr>
        </p:nvPicPr>
        <p:blipFill>
          <a:blip r:embed="rId3" cstate="print"/>
          <a:srcRect/>
          <a:stretch>
            <a:fillRect/>
          </a:stretch>
        </p:blipFill>
        <p:spPr>
          <a:xfrm>
            <a:off x="450850" y="66675"/>
            <a:ext cx="8242300" cy="1401763"/>
          </a:xfrm>
        </p:spPr>
      </p:pic>
      <p:pic>
        <p:nvPicPr>
          <p:cNvPr id="194562" name="Picture 3" descr="ZebraGrazing.jpg"/>
          <p:cNvPicPr>
            <a:picLocks noChangeAspect="1"/>
          </p:cNvPicPr>
          <p:nvPr/>
        </p:nvPicPr>
        <p:blipFill>
          <a:blip r:embed="rId4" cstate="print"/>
          <a:srcRect/>
          <a:stretch>
            <a:fillRect/>
          </a:stretch>
        </p:blipFill>
        <p:spPr bwMode="auto">
          <a:xfrm>
            <a:off x="6759575" y="4610100"/>
            <a:ext cx="2384425" cy="2247900"/>
          </a:xfrm>
          <a:prstGeom prst="rect">
            <a:avLst/>
          </a:prstGeom>
          <a:noFill/>
          <a:ln w="9525">
            <a:noFill/>
            <a:miter lim="800000"/>
            <a:headEnd/>
            <a:tailEnd/>
          </a:ln>
        </p:spPr>
      </p:pic>
      <p:cxnSp>
        <p:nvCxnSpPr>
          <p:cNvPr id="12" name="Straight Connector 11"/>
          <p:cNvCxnSpPr/>
          <p:nvPr/>
        </p:nvCxnSpPr>
        <p:spPr>
          <a:xfrm>
            <a:off x="838200" y="3200400"/>
            <a:ext cx="1219200" cy="1588"/>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304800" y="3200400"/>
            <a:ext cx="5334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sp>
        <p:nvSpPr>
          <p:cNvPr id="61" name="Rectangle 60"/>
          <p:cNvSpPr/>
          <p:nvPr/>
        </p:nvSpPr>
        <p:spPr>
          <a:xfrm>
            <a:off x="457200" y="4419600"/>
            <a:ext cx="1295400" cy="533400"/>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4566" name="TextBox 61"/>
          <p:cNvSpPr txBox="1">
            <a:spLocks noChangeArrowheads="1"/>
          </p:cNvSpPr>
          <p:nvPr/>
        </p:nvSpPr>
        <p:spPr bwMode="auto">
          <a:xfrm>
            <a:off x="1905000" y="4419600"/>
            <a:ext cx="3276600" cy="523875"/>
          </a:xfrm>
          <a:prstGeom prst="rect">
            <a:avLst/>
          </a:prstGeom>
          <a:noFill/>
          <a:ln w="9525">
            <a:noFill/>
            <a:miter lim="800000"/>
            <a:headEnd/>
            <a:tailEnd/>
          </a:ln>
        </p:spPr>
        <p:txBody>
          <a:bodyPr>
            <a:spAutoFit/>
          </a:bodyPr>
          <a:lstStyle/>
          <a:p>
            <a:r>
              <a:rPr lang="en-US" sz="2800">
                <a:latin typeface="Calibri" pitchFamily="34" charset="0"/>
              </a:rPr>
              <a:t>= cropping time</a:t>
            </a:r>
          </a:p>
        </p:txBody>
      </p:sp>
      <p:sp>
        <p:nvSpPr>
          <p:cNvPr id="63" name="Rectangle 62"/>
          <p:cNvSpPr/>
          <p:nvPr/>
        </p:nvSpPr>
        <p:spPr>
          <a:xfrm>
            <a:off x="457200" y="5181600"/>
            <a:ext cx="1295400" cy="533400"/>
          </a:xfrm>
          <a:prstGeom prst="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4568" name="TextBox 63"/>
          <p:cNvSpPr txBox="1">
            <a:spLocks noChangeArrowheads="1"/>
          </p:cNvSpPr>
          <p:nvPr/>
        </p:nvSpPr>
        <p:spPr bwMode="auto">
          <a:xfrm>
            <a:off x="1905000" y="5181600"/>
            <a:ext cx="3276600" cy="523875"/>
          </a:xfrm>
          <a:prstGeom prst="rect">
            <a:avLst/>
          </a:prstGeom>
          <a:noFill/>
          <a:ln w="9525">
            <a:noFill/>
            <a:miter lim="800000"/>
            <a:headEnd/>
            <a:tailEnd/>
          </a:ln>
        </p:spPr>
        <p:txBody>
          <a:bodyPr>
            <a:spAutoFit/>
          </a:bodyPr>
          <a:lstStyle/>
          <a:p>
            <a:r>
              <a:rPr lang="en-US" sz="2800">
                <a:latin typeface="Calibri" pitchFamily="34" charset="0"/>
              </a:rPr>
              <a:t>= chewing time</a:t>
            </a:r>
          </a:p>
        </p:txBody>
      </p:sp>
      <p:cxnSp>
        <p:nvCxnSpPr>
          <p:cNvPr id="65" name="Straight Connector 64"/>
          <p:cNvCxnSpPr/>
          <p:nvPr/>
        </p:nvCxnSpPr>
        <p:spPr>
          <a:xfrm>
            <a:off x="2514600" y="3200400"/>
            <a:ext cx="1219200" cy="1588"/>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1981200" y="3200400"/>
            <a:ext cx="533400" cy="1588"/>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4267200" y="3200400"/>
            <a:ext cx="1219200" cy="1588"/>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3733800" y="3200400"/>
            <a:ext cx="5334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7696200" y="3200400"/>
            <a:ext cx="1219200" cy="1588"/>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7162800" y="3200400"/>
            <a:ext cx="5334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6019800" y="3200400"/>
            <a:ext cx="1219200" cy="1588"/>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5486400" y="3200400"/>
            <a:ext cx="533400" cy="1588"/>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8877300" y="3200400"/>
            <a:ext cx="266700" cy="1588"/>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838200" y="3886200"/>
            <a:ext cx="1219200" cy="1588"/>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a:off x="304800" y="3886200"/>
            <a:ext cx="5334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2514600" y="3886200"/>
            <a:ext cx="1219200" cy="1588"/>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1981200" y="3886200"/>
            <a:ext cx="533400" cy="1588"/>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4267200" y="3886200"/>
            <a:ext cx="1219200" cy="1588"/>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a:off x="3733800" y="3886200"/>
            <a:ext cx="533400" cy="1588"/>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a:off x="7696200" y="3886200"/>
            <a:ext cx="1219200" cy="1588"/>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a:off x="7162800" y="3886200"/>
            <a:ext cx="5334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6019800" y="3886200"/>
            <a:ext cx="1219200" cy="1588"/>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a:off x="5486400" y="3886200"/>
            <a:ext cx="533400" cy="1588"/>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a:off x="8877300" y="3886200"/>
            <a:ext cx="266700" cy="1588"/>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a:off x="838200" y="2514600"/>
            <a:ext cx="1219200" cy="1588"/>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a:off x="304800" y="2514600"/>
            <a:ext cx="5334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a:off x="2514600" y="2514600"/>
            <a:ext cx="1219200" cy="1588"/>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a:off x="1981200" y="2514600"/>
            <a:ext cx="5334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a:xfrm>
            <a:off x="4267200" y="2514600"/>
            <a:ext cx="1219200" cy="1588"/>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p:nvCxnSpPr>
        <p:spPr>
          <a:xfrm>
            <a:off x="3733800" y="2514600"/>
            <a:ext cx="5334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p:nvCxnSpPr>
        <p:spPr>
          <a:xfrm>
            <a:off x="7696200" y="2514600"/>
            <a:ext cx="1219200" cy="1588"/>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a:off x="7162800" y="2514600"/>
            <a:ext cx="5334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a:off x="6019800" y="2514600"/>
            <a:ext cx="1219200" cy="1588"/>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a:xfrm>
            <a:off x="5486400" y="2514600"/>
            <a:ext cx="5334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a:off x="8877300" y="2514600"/>
            <a:ext cx="2667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a:off x="304800" y="1752600"/>
            <a:ext cx="5334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a:off x="1905000" y="1752600"/>
            <a:ext cx="533400" cy="1588"/>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a:off x="2438400" y="1752600"/>
            <a:ext cx="5334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a:off x="3505200" y="1752600"/>
            <a:ext cx="5334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a:off x="2971800" y="1752600"/>
            <a:ext cx="533400" cy="1588"/>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1371600" y="1752600"/>
            <a:ext cx="5334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838200" y="1752600"/>
            <a:ext cx="533400" cy="1588"/>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a:off x="4038600" y="1752600"/>
            <a:ext cx="533400" cy="1588"/>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a:off x="5638800" y="1752600"/>
            <a:ext cx="5334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a:off x="6172200" y="1752600"/>
            <a:ext cx="533400" cy="1588"/>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a:off x="7239000" y="1752600"/>
            <a:ext cx="533400" cy="1588"/>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a:off x="6705600" y="1752600"/>
            <a:ext cx="5334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5105400" y="1752600"/>
            <a:ext cx="533400" cy="1588"/>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a:off x="4572000" y="1752600"/>
            <a:ext cx="5334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a:off x="7772400" y="1752600"/>
            <a:ext cx="5334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1" name="Straight Connector 140"/>
          <p:cNvCxnSpPr/>
          <p:nvPr/>
        </p:nvCxnSpPr>
        <p:spPr>
          <a:xfrm>
            <a:off x="8839200" y="1752600"/>
            <a:ext cx="30480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2" name="Straight Connector 141"/>
          <p:cNvCxnSpPr/>
          <p:nvPr/>
        </p:nvCxnSpPr>
        <p:spPr>
          <a:xfrm>
            <a:off x="8305800" y="1752600"/>
            <a:ext cx="533400" cy="1588"/>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sp>
        <p:nvSpPr>
          <p:cNvPr id="194617" name="TextBox 143"/>
          <p:cNvSpPr txBox="1">
            <a:spLocks noChangeArrowheads="1"/>
          </p:cNvSpPr>
          <p:nvPr/>
        </p:nvSpPr>
        <p:spPr bwMode="auto">
          <a:xfrm>
            <a:off x="3124200" y="1828800"/>
            <a:ext cx="2895600" cy="400050"/>
          </a:xfrm>
          <a:prstGeom prst="rect">
            <a:avLst/>
          </a:prstGeom>
          <a:noFill/>
          <a:ln w="9525">
            <a:noFill/>
            <a:miter lim="800000"/>
            <a:headEnd/>
            <a:tailEnd/>
          </a:ln>
        </p:spPr>
        <p:txBody>
          <a:bodyPr>
            <a:spAutoFit/>
          </a:bodyPr>
          <a:lstStyle/>
          <a:p>
            <a:pPr algn="ctr"/>
            <a:r>
              <a:rPr lang="en-US" sz="2000">
                <a:latin typeface="Calibri" pitchFamily="34" charset="0"/>
              </a:rPr>
              <a:t>8 g/min</a:t>
            </a:r>
          </a:p>
        </p:txBody>
      </p:sp>
      <p:sp>
        <p:nvSpPr>
          <p:cNvPr id="37946" name="TextBox 144"/>
          <p:cNvSpPr txBox="1">
            <a:spLocks noChangeArrowheads="1"/>
          </p:cNvSpPr>
          <p:nvPr/>
        </p:nvSpPr>
        <p:spPr bwMode="auto">
          <a:xfrm>
            <a:off x="3124200" y="2590800"/>
            <a:ext cx="2895600" cy="400050"/>
          </a:xfrm>
          <a:prstGeom prst="rect">
            <a:avLst/>
          </a:prstGeom>
          <a:noFill/>
          <a:ln w="9525">
            <a:noFill/>
            <a:miter lim="800000"/>
            <a:headEnd/>
            <a:tailEnd/>
          </a:ln>
        </p:spPr>
        <p:txBody>
          <a:bodyPr>
            <a:spAutoFit/>
          </a:bodyPr>
          <a:lstStyle/>
          <a:p>
            <a:pPr algn="ctr"/>
            <a:r>
              <a:rPr lang="en-US" sz="2000">
                <a:latin typeface="Calibri" pitchFamily="34" charset="0"/>
              </a:rPr>
              <a:t>10 g/min</a:t>
            </a:r>
          </a:p>
        </p:txBody>
      </p:sp>
      <p:sp>
        <p:nvSpPr>
          <p:cNvPr id="37947" name="TextBox 145"/>
          <p:cNvSpPr txBox="1">
            <a:spLocks noChangeArrowheads="1"/>
          </p:cNvSpPr>
          <p:nvPr/>
        </p:nvSpPr>
        <p:spPr bwMode="auto">
          <a:xfrm>
            <a:off x="3200400" y="3276600"/>
            <a:ext cx="2895600" cy="400050"/>
          </a:xfrm>
          <a:prstGeom prst="rect">
            <a:avLst/>
          </a:prstGeom>
          <a:noFill/>
          <a:ln w="9525">
            <a:noFill/>
            <a:miter lim="800000"/>
            <a:headEnd/>
            <a:tailEnd/>
          </a:ln>
        </p:spPr>
        <p:txBody>
          <a:bodyPr>
            <a:spAutoFit/>
          </a:bodyPr>
          <a:lstStyle/>
          <a:p>
            <a:pPr algn="ctr"/>
            <a:r>
              <a:rPr lang="en-US" sz="2000">
                <a:latin typeface="Calibri" pitchFamily="34" charset="0"/>
              </a:rPr>
              <a:t>12.5 g/min</a:t>
            </a:r>
          </a:p>
        </p:txBody>
      </p:sp>
      <p:sp>
        <p:nvSpPr>
          <p:cNvPr id="37948" name="TextBox 146"/>
          <p:cNvSpPr txBox="1">
            <a:spLocks noChangeArrowheads="1"/>
          </p:cNvSpPr>
          <p:nvPr/>
        </p:nvSpPr>
        <p:spPr bwMode="auto">
          <a:xfrm>
            <a:off x="3200400" y="3962400"/>
            <a:ext cx="2895600" cy="400050"/>
          </a:xfrm>
          <a:prstGeom prst="rect">
            <a:avLst/>
          </a:prstGeom>
          <a:noFill/>
          <a:ln w="9525">
            <a:noFill/>
            <a:miter lim="800000"/>
            <a:headEnd/>
            <a:tailEnd/>
          </a:ln>
        </p:spPr>
        <p:txBody>
          <a:bodyPr>
            <a:spAutoFit/>
          </a:bodyPr>
          <a:lstStyle/>
          <a:p>
            <a:pPr algn="ctr"/>
            <a:r>
              <a:rPr lang="en-US" sz="2000">
                <a:latin typeface="Calibri" pitchFamily="34" charset="0"/>
              </a:rPr>
              <a:t>15 g/min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1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3"/>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1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794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5"/>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65"/>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72"/>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73"/>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74"/>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77"/>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78"/>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79"/>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80"/>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8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794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94"/>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95"/>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96"/>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97"/>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98"/>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99"/>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100"/>
                                        </p:tgtEl>
                                        <p:attrNameLst>
                                          <p:attrName>style.visibility</p:attrName>
                                        </p:attrNameLst>
                                      </p:cBhvr>
                                      <p:to>
                                        <p:strVal val="visible"/>
                                      </p:to>
                                    </p:set>
                                  </p:childTnLst>
                                </p:cTn>
                              </p:par>
                              <p:par>
                                <p:cTn id="75" presetID="1" presetClass="entr" presetSubtype="0" fill="hold" nodeType="withEffect">
                                  <p:stCondLst>
                                    <p:cond delay="0"/>
                                  </p:stCondLst>
                                  <p:childTnLst>
                                    <p:set>
                                      <p:cBhvr>
                                        <p:cTn id="76" dur="1" fill="hold">
                                          <p:stCondLst>
                                            <p:cond delay="0"/>
                                          </p:stCondLst>
                                        </p:cTn>
                                        <p:tgtEl>
                                          <p:spTgt spid="101"/>
                                        </p:tgtEl>
                                        <p:attrNameLst>
                                          <p:attrName>style.visibility</p:attrName>
                                        </p:attrNameLst>
                                      </p:cBhvr>
                                      <p:to>
                                        <p:strVal val="visible"/>
                                      </p:to>
                                    </p:set>
                                  </p:childTnLst>
                                </p:cTn>
                              </p:par>
                              <p:par>
                                <p:cTn id="77" presetID="1" presetClass="entr" presetSubtype="0" fill="hold" nodeType="withEffect">
                                  <p:stCondLst>
                                    <p:cond delay="0"/>
                                  </p:stCondLst>
                                  <p:childTnLst>
                                    <p:set>
                                      <p:cBhvr>
                                        <p:cTn id="78" dur="1" fill="hold">
                                          <p:stCondLst>
                                            <p:cond delay="0"/>
                                          </p:stCondLst>
                                        </p:cTn>
                                        <p:tgtEl>
                                          <p:spTgt spid="102"/>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103"/>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104"/>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379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46" grpId="0"/>
      <p:bldP spid="37947" grpId="0"/>
      <p:bldP spid="3794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chemeClr val="bg1"/>
                </a:solidFill>
              </a:rPr>
              <a:t>Time to travel between plants less than time it takes to chew food</a:t>
            </a:r>
          </a:p>
        </p:txBody>
      </p:sp>
      <p:sp>
        <p:nvSpPr>
          <p:cNvPr id="15" name="TextBox 14"/>
          <p:cNvSpPr txBox="1"/>
          <p:nvPr/>
        </p:nvSpPr>
        <p:spPr>
          <a:xfrm>
            <a:off x="5943600" y="6145768"/>
            <a:ext cx="2743200" cy="369332"/>
          </a:xfrm>
          <a:prstGeom prst="rect">
            <a:avLst/>
          </a:prstGeom>
          <a:solidFill>
            <a:schemeClr val="accent6">
              <a:lumMod val="40000"/>
              <a:lumOff val="60000"/>
            </a:schemeClr>
          </a:solidFill>
        </p:spPr>
        <p:txBody>
          <a:bodyPr wrap="square" rtlCol="0">
            <a:spAutoFit/>
          </a:bodyPr>
          <a:lstStyle/>
          <a:p>
            <a:r>
              <a:rPr lang="en-US" dirty="0"/>
              <a:t>Intake rate = grams/minute</a:t>
            </a:r>
          </a:p>
        </p:txBody>
      </p:sp>
      <p:pic>
        <p:nvPicPr>
          <p:cNvPr id="5" name="Picture 4"/>
          <p:cNvPicPr>
            <a:picLocks noChangeAspect="1"/>
          </p:cNvPicPr>
          <p:nvPr/>
        </p:nvPicPr>
        <p:blipFill>
          <a:blip r:embed="rId4"/>
          <a:stretch>
            <a:fillRect/>
          </a:stretch>
        </p:blipFill>
        <p:spPr>
          <a:xfrm>
            <a:off x="7262812" y="2663825"/>
            <a:ext cx="1196976" cy="1196976"/>
          </a:xfrm>
          <a:prstGeom prst="rect">
            <a:avLst/>
          </a:prstGeom>
        </p:spPr>
      </p:pic>
      <p:pic>
        <p:nvPicPr>
          <p:cNvPr id="11" name="Picture 10"/>
          <p:cNvPicPr>
            <a:picLocks noChangeAspect="1"/>
          </p:cNvPicPr>
          <p:nvPr/>
        </p:nvPicPr>
        <p:blipFill>
          <a:blip r:embed="rId5"/>
          <a:stretch>
            <a:fillRect/>
          </a:stretch>
        </p:blipFill>
        <p:spPr>
          <a:xfrm>
            <a:off x="1903412" y="1726164"/>
            <a:ext cx="1089515" cy="1536149"/>
          </a:xfrm>
          <a:prstGeom prst="rect">
            <a:avLst/>
          </a:prstGeom>
          <a:effectLst>
            <a:softEdge rad="76200"/>
          </a:effectLst>
        </p:spPr>
      </p:pic>
      <p:pic>
        <p:nvPicPr>
          <p:cNvPr id="12" name="Picture 11"/>
          <p:cNvPicPr>
            <a:picLocks noChangeAspect="1"/>
          </p:cNvPicPr>
          <p:nvPr/>
        </p:nvPicPr>
        <p:blipFill>
          <a:blip r:embed="rId4"/>
          <a:stretch>
            <a:fillRect/>
          </a:stretch>
        </p:blipFill>
        <p:spPr>
          <a:xfrm>
            <a:off x="2779712" y="5318124"/>
            <a:ext cx="1196976" cy="1196976"/>
          </a:xfrm>
          <a:prstGeom prst="rect">
            <a:avLst/>
          </a:prstGeom>
        </p:spPr>
      </p:pic>
      <p:pic>
        <p:nvPicPr>
          <p:cNvPr id="13" name="Picture 12"/>
          <p:cNvPicPr>
            <a:picLocks noChangeAspect="1"/>
          </p:cNvPicPr>
          <p:nvPr/>
        </p:nvPicPr>
        <p:blipFill>
          <a:blip r:embed="rId4"/>
          <a:stretch>
            <a:fillRect/>
          </a:stretch>
        </p:blipFill>
        <p:spPr>
          <a:xfrm>
            <a:off x="457200" y="2663825"/>
            <a:ext cx="1196976" cy="1196976"/>
          </a:xfrm>
          <a:prstGeom prst="rect">
            <a:avLst/>
          </a:prstGeom>
        </p:spPr>
      </p:pic>
      <p:cxnSp>
        <p:nvCxnSpPr>
          <p:cNvPr id="16" name="Straight Connector 15"/>
          <p:cNvCxnSpPr>
            <a:stCxn id="13" idx="3"/>
          </p:cNvCxnSpPr>
          <p:nvPr/>
        </p:nvCxnSpPr>
        <p:spPr>
          <a:xfrm>
            <a:off x="1654176" y="3262313"/>
            <a:ext cx="1338751" cy="1588"/>
          </a:xfrm>
          <a:prstGeom prst="line">
            <a:avLst/>
          </a:prstGeom>
          <a:ln w="38100">
            <a:solidFill>
              <a:srgbClr val="FFFF00"/>
            </a:solidFill>
          </a:ln>
        </p:spPr>
        <p:style>
          <a:lnRef idx="2">
            <a:schemeClr val="accent1"/>
          </a:lnRef>
          <a:fillRef idx="0">
            <a:schemeClr val="accent1"/>
          </a:fillRef>
          <a:effectRef idx="1">
            <a:schemeClr val="accent1"/>
          </a:effectRef>
          <a:fontRef idx="minor">
            <a:schemeClr val="tx1"/>
          </a:fontRef>
        </p:style>
      </p:cxnSp>
      <p:pic>
        <p:nvPicPr>
          <p:cNvPr id="14" name="Picture 13"/>
          <p:cNvPicPr>
            <a:picLocks noChangeAspect="1"/>
          </p:cNvPicPr>
          <p:nvPr/>
        </p:nvPicPr>
        <p:blipFill>
          <a:blip r:embed="rId4"/>
          <a:stretch>
            <a:fillRect/>
          </a:stretch>
        </p:blipFill>
        <p:spPr>
          <a:xfrm>
            <a:off x="1570036" y="4184648"/>
            <a:ext cx="1196976" cy="1196976"/>
          </a:xfrm>
          <a:prstGeom prst="rect">
            <a:avLst/>
          </a:prstGeom>
        </p:spPr>
      </p:pic>
      <p:pic>
        <p:nvPicPr>
          <p:cNvPr id="17" name="Picture 16"/>
          <p:cNvPicPr>
            <a:picLocks noChangeAspect="1"/>
          </p:cNvPicPr>
          <p:nvPr/>
        </p:nvPicPr>
        <p:blipFill>
          <a:blip r:embed="rId4"/>
          <a:stretch>
            <a:fillRect/>
          </a:stretch>
        </p:blipFill>
        <p:spPr>
          <a:xfrm>
            <a:off x="5141912" y="3263901"/>
            <a:ext cx="1196976" cy="1196976"/>
          </a:xfrm>
          <a:prstGeom prst="rect">
            <a:avLst/>
          </a:prstGeom>
        </p:spPr>
      </p:pic>
      <p:pic>
        <p:nvPicPr>
          <p:cNvPr id="18" name="Picture 17"/>
          <p:cNvPicPr>
            <a:picLocks noChangeAspect="1"/>
          </p:cNvPicPr>
          <p:nvPr/>
        </p:nvPicPr>
        <p:blipFill>
          <a:blip r:embed="rId4"/>
          <a:stretch>
            <a:fillRect/>
          </a:stretch>
        </p:blipFill>
        <p:spPr>
          <a:xfrm>
            <a:off x="2932112" y="2665413"/>
            <a:ext cx="1196976" cy="1196976"/>
          </a:xfrm>
          <a:prstGeom prst="rect">
            <a:avLst/>
          </a:prstGeom>
        </p:spPr>
      </p:pic>
      <p:pic>
        <p:nvPicPr>
          <p:cNvPr id="19" name="Picture 18"/>
          <p:cNvPicPr>
            <a:picLocks noChangeAspect="1"/>
          </p:cNvPicPr>
          <p:nvPr/>
        </p:nvPicPr>
        <p:blipFill>
          <a:blip r:embed="rId4"/>
          <a:stretch>
            <a:fillRect/>
          </a:stretch>
        </p:blipFill>
        <p:spPr>
          <a:xfrm>
            <a:off x="4543424" y="1726164"/>
            <a:ext cx="1196976" cy="1196976"/>
          </a:xfrm>
          <a:prstGeom prst="rect">
            <a:avLst/>
          </a:prstGeom>
        </p:spPr>
      </p:pic>
      <p:pic>
        <p:nvPicPr>
          <p:cNvPr id="20" name="Picture 19"/>
          <p:cNvPicPr>
            <a:picLocks noChangeAspect="1"/>
          </p:cNvPicPr>
          <p:nvPr/>
        </p:nvPicPr>
        <p:blipFill>
          <a:blip r:embed="rId4"/>
          <a:stretch>
            <a:fillRect/>
          </a:stretch>
        </p:blipFill>
        <p:spPr>
          <a:xfrm>
            <a:off x="6664324" y="4460877"/>
            <a:ext cx="1196976" cy="1196976"/>
          </a:xfrm>
          <a:prstGeom prst="rect">
            <a:avLst/>
          </a:prstGeom>
        </p:spPr>
      </p:pic>
      <p:pic>
        <p:nvPicPr>
          <p:cNvPr id="21" name="Picture 20"/>
          <p:cNvPicPr>
            <a:picLocks noChangeAspect="1"/>
          </p:cNvPicPr>
          <p:nvPr/>
        </p:nvPicPr>
        <p:blipFill>
          <a:blip r:embed="rId4"/>
          <a:stretch>
            <a:fillRect/>
          </a:stretch>
        </p:blipFill>
        <p:spPr>
          <a:xfrm>
            <a:off x="3944936" y="4273548"/>
            <a:ext cx="1196976" cy="1196976"/>
          </a:xfrm>
          <a:prstGeom prst="rect">
            <a:avLst/>
          </a:prstGeom>
        </p:spPr>
      </p:pic>
      <p:sp>
        <p:nvSpPr>
          <p:cNvPr id="3" name="TextBox 2"/>
          <p:cNvSpPr txBox="1"/>
          <p:nvPr/>
        </p:nvSpPr>
        <p:spPr>
          <a:xfrm>
            <a:off x="5043058" y="5455884"/>
            <a:ext cx="3890877" cy="646331"/>
          </a:xfrm>
          <a:prstGeom prst="rect">
            <a:avLst/>
          </a:prstGeom>
          <a:noFill/>
        </p:spPr>
        <p:txBody>
          <a:bodyPr wrap="square" rtlCol="0">
            <a:spAutoFit/>
          </a:bodyPr>
          <a:lstStyle/>
          <a:p>
            <a:r>
              <a:rPr lang="en-US" dirty="0">
                <a:solidFill>
                  <a:schemeClr val="bg1"/>
                </a:solidFill>
              </a:rPr>
              <a:t>Plant density does not influence intake rate, instead bite size </a:t>
            </a:r>
            <a:r>
              <a:rPr lang="en-US">
                <a:solidFill>
                  <a:schemeClr val="bg1"/>
                </a:solidFill>
              </a:rPr>
              <a:t>is more important</a:t>
            </a:r>
          </a:p>
        </p:txBody>
      </p:sp>
    </p:spTree>
    <p:custDataLst>
      <p:tags r:id="rId1"/>
    </p:custDataLst>
    <p:extLst>
      <p:ext uri="{BB962C8B-B14F-4D97-AF65-F5344CB8AC3E}">
        <p14:creationId xmlns:p14="http://schemas.microsoft.com/office/powerpoint/2010/main" val="15277942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1489" name="Text Box 1027"/>
          <p:cNvSpPr txBox="1">
            <a:spLocks noChangeArrowheads="1"/>
          </p:cNvSpPr>
          <p:nvPr/>
        </p:nvSpPr>
        <p:spPr bwMode="auto">
          <a:xfrm>
            <a:off x="762000" y="1447800"/>
            <a:ext cx="7848600" cy="457200"/>
          </a:xfrm>
          <a:prstGeom prst="rect">
            <a:avLst/>
          </a:prstGeom>
          <a:noFill/>
          <a:ln w="9525">
            <a:noFill/>
            <a:miter lim="800000"/>
            <a:headEnd/>
            <a:tailEnd/>
          </a:ln>
        </p:spPr>
        <p:txBody>
          <a:bodyPr>
            <a:spAutoFit/>
          </a:bodyPr>
          <a:lstStyle/>
          <a:p>
            <a:pPr>
              <a:spcBef>
                <a:spcPct val="50000"/>
              </a:spcBef>
            </a:pPr>
            <a:endParaRPr lang="en-US"/>
          </a:p>
        </p:txBody>
      </p:sp>
      <p:sp>
        <p:nvSpPr>
          <p:cNvPr id="217092" name="Rectangle 1028"/>
          <p:cNvSpPr>
            <a:spLocks noChangeArrowheads="1"/>
          </p:cNvSpPr>
          <p:nvPr/>
        </p:nvSpPr>
        <p:spPr bwMode="auto">
          <a:xfrm>
            <a:off x="0" y="1524000"/>
            <a:ext cx="4953000" cy="3048000"/>
          </a:xfrm>
          <a:prstGeom prst="rect">
            <a:avLst/>
          </a:prstGeom>
          <a:solidFill>
            <a:schemeClr val="bg1"/>
          </a:solidFill>
          <a:ln w="9525">
            <a:noFill/>
            <a:miter lim="800000"/>
            <a:headEnd/>
            <a:tailEnd/>
          </a:ln>
          <a:effectLst/>
        </p:spPr>
        <p:txBody>
          <a:bodyPr wrap="none" anchor="ctr"/>
          <a:lstStyle/>
          <a:p>
            <a:pPr fontAlgn="auto">
              <a:spcBef>
                <a:spcPts val="0"/>
              </a:spcBef>
              <a:spcAft>
                <a:spcPts val="0"/>
              </a:spcAft>
              <a:defRPr/>
            </a:pPr>
            <a:endParaRPr lang="en-US">
              <a:latin typeface="+mn-lt"/>
              <a:cs typeface="+mn-cs"/>
            </a:endParaRPr>
          </a:p>
        </p:txBody>
      </p:sp>
      <p:sp>
        <p:nvSpPr>
          <p:cNvPr id="39940" name="Text Box 1029"/>
          <p:cNvSpPr txBox="1">
            <a:spLocks noChangeArrowheads="1"/>
          </p:cNvSpPr>
          <p:nvPr/>
        </p:nvSpPr>
        <p:spPr bwMode="auto">
          <a:xfrm>
            <a:off x="5147" y="1653808"/>
            <a:ext cx="4800600" cy="584200"/>
          </a:xfrm>
          <a:prstGeom prst="rect">
            <a:avLst/>
          </a:prstGeom>
          <a:noFill/>
          <a:ln w="9525">
            <a:noFill/>
            <a:miter lim="800000"/>
            <a:headEnd/>
            <a:tailEnd/>
          </a:ln>
        </p:spPr>
        <p:txBody>
          <a:bodyPr>
            <a:spAutoFit/>
          </a:bodyPr>
          <a:lstStyle/>
          <a:p>
            <a:pPr>
              <a:spcBef>
                <a:spcPct val="50000"/>
              </a:spcBef>
              <a:defRPr/>
            </a:pPr>
            <a:r>
              <a:rPr lang="en-US" sz="3200" dirty="0">
                <a:latin typeface="+mn-lt"/>
                <a:cs typeface="+mn-cs"/>
              </a:rPr>
              <a:t>Intake rate (g/min) =</a:t>
            </a:r>
          </a:p>
        </p:txBody>
      </p:sp>
      <p:sp>
        <p:nvSpPr>
          <p:cNvPr id="39941" name="Rectangle 1030"/>
          <p:cNvSpPr>
            <a:spLocks noChangeArrowheads="1"/>
          </p:cNvSpPr>
          <p:nvPr/>
        </p:nvSpPr>
        <p:spPr bwMode="auto">
          <a:xfrm>
            <a:off x="3829755" y="1321520"/>
            <a:ext cx="1296988" cy="523875"/>
          </a:xfrm>
          <a:prstGeom prst="rect">
            <a:avLst/>
          </a:prstGeom>
          <a:noFill/>
          <a:ln w="9525">
            <a:noFill/>
            <a:miter lim="800000"/>
            <a:headEnd/>
            <a:tailEnd/>
          </a:ln>
        </p:spPr>
        <p:txBody>
          <a:bodyPr wrap="none">
            <a:spAutoFit/>
          </a:bodyPr>
          <a:lstStyle/>
          <a:p>
            <a:pPr>
              <a:defRPr/>
            </a:pPr>
            <a:r>
              <a:rPr lang="en-US" sz="2800" dirty="0">
                <a:latin typeface="+mn-lt"/>
                <a:cs typeface="+mn-cs"/>
              </a:rPr>
              <a:t>S * R</a:t>
            </a:r>
            <a:r>
              <a:rPr lang="en-US" sz="2800" baseline="-25000" dirty="0">
                <a:latin typeface="+mn-lt"/>
                <a:cs typeface="+mn-cs"/>
              </a:rPr>
              <a:t>max</a:t>
            </a:r>
          </a:p>
        </p:txBody>
      </p:sp>
      <p:sp>
        <p:nvSpPr>
          <p:cNvPr id="39943" name="Text Box 1032"/>
          <p:cNvSpPr txBox="1">
            <a:spLocks noChangeArrowheads="1"/>
          </p:cNvSpPr>
          <p:nvPr/>
        </p:nvSpPr>
        <p:spPr bwMode="auto">
          <a:xfrm>
            <a:off x="3367215" y="1947694"/>
            <a:ext cx="2209800" cy="519113"/>
          </a:xfrm>
          <a:prstGeom prst="rect">
            <a:avLst/>
          </a:prstGeom>
          <a:noFill/>
          <a:ln w="9525">
            <a:noFill/>
            <a:miter lim="800000"/>
            <a:headEnd/>
            <a:tailEnd/>
          </a:ln>
        </p:spPr>
        <p:txBody>
          <a:bodyPr>
            <a:spAutoFit/>
          </a:bodyPr>
          <a:lstStyle/>
          <a:p>
            <a:pPr algn="ctr">
              <a:spcBef>
                <a:spcPct val="50000"/>
              </a:spcBef>
              <a:defRPr/>
            </a:pPr>
            <a:r>
              <a:rPr lang="en-US" sz="2800" dirty="0" err="1">
                <a:latin typeface="+mn-lt"/>
                <a:cs typeface="+mn-cs"/>
              </a:rPr>
              <a:t>R</a:t>
            </a:r>
            <a:r>
              <a:rPr lang="en-US" sz="2800" baseline="-25000" dirty="0" err="1">
                <a:latin typeface="+mn-lt"/>
                <a:cs typeface="+mn-cs"/>
              </a:rPr>
              <a:t>max</a:t>
            </a:r>
            <a:r>
              <a:rPr lang="en-US" sz="2800" dirty="0">
                <a:latin typeface="+mn-lt"/>
                <a:cs typeface="+mn-cs"/>
              </a:rPr>
              <a:t>*h + S</a:t>
            </a:r>
          </a:p>
        </p:txBody>
      </p:sp>
      <p:sp>
        <p:nvSpPr>
          <p:cNvPr id="36876" name="TextBox 13"/>
          <p:cNvSpPr txBox="1">
            <a:spLocks noChangeArrowheads="1"/>
          </p:cNvSpPr>
          <p:nvPr/>
        </p:nvSpPr>
        <p:spPr bwMode="auto">
          <a:xfrm>
            <a:off x="228599" y="4191000"/>
            <a:ext cx="7173097" cy="1631216"/>
          </a:xfrm>
          <a:prstGeom prst="rect">
            <a:avLst/>
          </a:prstGeom>
          <a:noFill/>
          <a:ln w="9525">
            <a:noFill/>
            <a:miter lim="800000"/>
            <a:headEnd/>
            <a:tailEnd/>
          </a:ln>
        </p:spPr>
        <p:txBody>
          <a:bodyPr wrap="square">
            <a:spAutoFit/>
          </a:bodyPr>
          <a:lstStyle/>
          <a:p>
            <a:r>
              <a:rPr lang="en-US" sz="2000" dirty="0"/>
              <a:t>T = time (min)</a:t>
            </a:r>
          </a:p>
          <a:p>
            <a:r>
              <a:rPr lang="en-US" sz="2000" dirty="0"/>
              <a:t>S = bite size (g)</a:t>
            </a:r>
          </a:p>
          <a:p>
            <a:r>
              <a:rPr lang="en-US" sz="2000" dirty="0"/>
              <a:t>h = cropping time (min)</a:t>
            </a:r>
          </a:p>
          <a:p>
            <a:r>
              <a:rPr lang="en-US" sz="2000" dirty="0"/>
              <a:t>R</a:t>
            </a:r>
            <a:r>
              <a:rPr lang="en-US" sz="2000" baseline="-25000" dirty="0"/>
              <a:t>max</a:t>
            </a:r>
            <a:r>
              <a:rPr lang="en-US" sz="2000" dirty="0"/>
              <a:t> = processing rate (g/min)</a:t>
            </a:r>
          </a:p>
          <a:p>
            <a:r>
              <a:rPr lang="en-US" sz="2000" dirty="0"/>
              <a:t>	= chewing rate (chews/min) * 	chewing investment (g/chew)</a:t>
            </a:r>
          </a:p>
        </p:txBody>
      </p:sp>
      <p:sp>
        <p:nvSpPr>
          <p:cNvPr id="17" name="Line 1031"/>
          <p:cNvSpPr>
            <a:spLocks noChangeShapeType="1"/>
          </p:cNvSpPr>
          <p:nvPr/>
        </p:nvSpPr>
        <p:spPr bwMode="auto">
          <a:xfrm>
            <a:off x="3695700" y="1941198"/>
            <a:ext cx="1592992" cy="4001"/>
          </a:xfrm>
          <a:prstGeom prst="line">
            <a:avLst/>
          </a:prstGeom>
          <a:noFill/>
          <a:ln w="38100">
            <a:solidFill>
              <a:schemeClr val="tx1"/>
            </a:solidFill>
            <a:round/>
            <a:headEnd/>
            <a:tailEnd/>
          </a:ln>
        </p:spPr>
        <p:txBody>
          <a:bodyPr wrap="none"/>
          <a:lstStyle/>
          <a:p>
            <a:endParaRPr lang="en-US"/>
          </a:p>
        </p:txBody>
      </p:sp>
      <p:grpSp>
        <p:nvGrpSpPr>
          <p:cNvPr id="6" name="Group 5"/>
          <p:cNvGrpSpPr/>
          <p:nvPr/>
        </p:nvGrpSpPr>
        <p:grpSpPr>
          <a:xfrm>
            <a:off x="5397766" y="1428493"/>
            <a:ext cx="3579889" cy="2280191"/>
            <a:chOff x="5397766" y="1428493"/>
            <a:chExt cx="3579889" cy="2280191"/>
          </a:xfrm>
        </p:grpSpPr>
        <p:sp>
          <p:nvSpPr>
            <p:cNvPr id="3" name="Rectangle 2"/>
            <p:cNvSpPr/>
            <p:nvPr/>
          </p:nvSpPr>
          <p:spPr>
            <a:xfrm>
              <a:off x="5686089" y="1428493"/>
              <a:ext cx="3195534" cy="1117015"/>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Line 1031"/>
            <p:cNvSpPr>
              <a:spLocks noChangeShapeType="1"/>
            </p:cNvSpPr>
            <p:nvPr/>
          </p:nvSpPr>
          <p:spPr bwMode="auto">
            <a:xfrm>
              <a:off x="5849897" y="1972408"/>
              <a:ext cx="1129612" cy="0"/>
            </a:xfrm>
            <a:prstGeom prst="line">
              <a:avLst/>
            </a:prstGeom>
            <a:noFill/>
            <a:ln w="38100">
              <a:solidFill>
                <a:schemeClr val="tx1"/>
              </a:solidFill>
              <a:round/>
              <a:headEnd/>
              <a:tailEnd/>
            </a:ln>
          </p:spPr>
          <p:txBody>
            <a:bodyPr wrap="none"/>
            <a:lstStyle/>
            <a:p>
              <a:endParaRPr lang="en-US"/>
            </a:p>
          </p:txBody>
        </p:sp>
        <p:sp>
          <p:nvSpPr>
            <p:cNvPr id="20" name="Rectangle 1030"/>
            <p:cNvSpPr>
              <a:spLocks noChangeArrowheads="1"/>
            </p:cNvSpPr>
            <p:nvPr/>
          </p:nvSpPr>
          <p:spPr bwMode="auto">
            <a:xfrm>
              <a:off x="5934620" y="1506001"/>
              <a:ext cx="1070358" cy="523220"/>
            </a:xfrm>
            <a:prstGeom prst="rect">
              <a:avLst/>
            </a:prstGeom>
            <a:noFill/>
            <a:ln w="9525">
              <a:noFill/>
              <a:miter lim="800000"/>
              <a:headEnd/>
              <a:tailEnd/>
            </a:ln>
          </p:spPr>
          <p:txBody>
            <a:bodyPr wrap="none">
              <a:spAutoFit/>
            </a:bodyPr>
            <a:lstStyle/>
            <a:p>
              <a:pPr>
                <a:defRPr/>
              </a:pPr>
              <a:r>
                <a:rPr lang="en-US" sz="2800" dirty="0">
                  <a:latin typeface="+mn-lt"/>
                  <a:cs typeface="+mn-cs"/>
                </a:rPr>
                <a:t>grams</a:t>
              </a:r>
              <a:endParaRPr lang="en-US" sz="2800" baseline="-25000" dirty="0">
                <a:latin typeface="+mn-lt"/>
                <a:cs typeface="+mn-cs"/>
              </a:endParaRPr>
            </a:p>
          </p:txBody>
        </p:sp>
        <p:sp>
          <p:nvSpPr>
            <p:cNvPr id="21" name="Rectangle 1030"/>
            <p:cNvSpPr>
              <a:spLocks noChangeArrowheads="1"/>
            </p:cNvSpPr>
            <p:nvPr/>
          </p:nvSpPr>
          <p:spPr bwMode="auto">
            <a:xfrm>
              <a:off x="6073267" y="2022288"/>
              <a:ext cx="750142" cy="523220"/>
            </a:xfrm>
            <a:prstGeom prst="rect">
              <a:avLst/>
            </a:prstGeom>
            <a:noFill/>
            <a:ln w="9525">
              <a:noFill/>
              <a:miter lim="800000"/>
              <a:headEnd/>
              <a:tailEnd/>
            </a:ln>
          </p:spPr>
          <p:txBody>
            <a:bodyPr wrap="none">
              <a:spAutoFit/>
            </a:bodyPr>
            <a:lstStyle/>
            <a:p>
              <a:pPr>
                <a:defRPr/>
              </a:pPr>
              <a:r>
                <a:rPr lang="en-US" sz="2800" dirty="0">
                  <a:latin typeface="+mn-lt"/>
                  <a:cs typeface="+mn-cs"/>
                </a:rPr>
                <a:t>bite</a:t>
              </a:r>
              <a:endParaRPr lang="en-US" sz="2800" baseline="-25000" dirty="0">
                <a:latin typeface="+mn-lt"/>
                <a:cs typeface="+mn-cs"/>
              </a:endParaRPr>
            </a:p>
          </p:txBody>
        </p:sp>
        <p:sp>
          <p:nvSpPr>
            <p:cNvPr id="22" name="Rectangle 1030"/>
            <p:cNvSpPr>
              <a:spLocks noChangeArrowheads="1"/>
            </p:cNvSpPr>
            <p:nvPr/>
          </p:nvSpPr>
          <p:spPr bwMode="auto">
            <a:xfrm>
              <a:off x="7718296" y="1941198"/>
              <a:ext cx="742511" cy="523220"/>
            </a:xfrm>
            <a:prstGeom prst="rect">
              <a:avLst/>
            </a:prstGeom>
            <a:noFill/>
            <a:ln w="9525">
              <a:noFill/>
              <a:miter lim="800000"/>
              <a:headEnd/>
              <a:tailEnd/>
            </a:ln>
          </p:spPr>
          <p:txBody>
            <a:bodyPr wrap="none">
              <a:spAutoFit/>
            </a:bodyPr>
            <a:lstStyle/>
            <a:p>
              <a:pPr>
                <a:defRPr/>
              </a:pPr>
              <a:r>
                <a:rPr lang="en-US" sz="2800" dirty="0">
                  <a:latin typeface="+mn-lt"/>
                  <a:cs typeface="+mn-cs"/>
                </a:rPr>
                <a:t>min</a:t>
              </a:r>
              <a:endParaRPr lang="en-US" sz="2800" baseline="-25000" dirty="0">
                <a:latin typeface="+mn-lt"/>
                <a:cs typeface="+mn-cs"/>
              </a:endParaRPr>
            </a:p>
          </p:txBody>
        </p:sp>
        <p:sp>
          <p:nvSpPr>
            <p:cNvPr id="23" name="Rectangle 1030"/>
            <p:cNvSpPr>
              <a:spLocks noChangeArrowheads="1"/>
            </p:cNvSpPr>
            <p:nvPr/>
          </p:nvSpPr>
          <p:spPr bwMode="auto">
            <a:xfrm>
              <a:off x="7561838" y="1428493"/>
              <a:ext cx="891206" cy="523220"/>
            </a:xfrm>
            <a:prstGeom prst="rect">
              <a:avLst/>
            </a:prstGeom>
            <a:noFill/>
            <a:ln w="9525">
              <a:noFill/>
              <a:miter lim="800000"/>
              <a:headEnd/>
              <a:tailEnd/>
            </a:ln>
          </p:spPr>
          <p:txBody>
            <a:bodyPr wrap="none">
              <a:spAutoFit/>
            </a:bodyPr>
            <a:lstStyle/>
            <a:p>
              <a:pPr>
                <a:defRPr/>
              </a:pPr>
              <a:r>
                <a:rPr lang="en-US" sz="2800" dirty="0">
                  <a:latin typeface="+mn-lt"/>
                  <a:cs typeface="+mn-cs"/>
                </a:rPr>
                <a:t>bites</a:t>
              </a:r>
              <a:endParaRPr lang="en-US" sz="2800" baseline="-25000" dirty="0">
                <a:latin typeface="+mn-lt"/>
                <a:cs typeface="+mn-cs"/>
              </a:endParaRPr>
            </a:p>
          </p:txBody>
        </p:sp>
        <p:sp>
          <p:nvSpPr>
            <p:cNvPr id="24" name="Line 1031"/>
            <p:cNvSpPr>
              <a:spLocks noChangeShapeType="1"/>
            </p:cNvSpPr>
            <p:nvPr/>
          </p:nvSpPr>
          <p:spPr bwMode="auto">
            <a:xfrm>
              <a:off x="7480988" y="1962227"/>
              <a:ext cx="1129612" cy="0"/>
            </a:xfrm>
            <a:prstGeom prst="line">
              <a:avLst/>
            </a:prstGeom>
            <a:noFill/>
            <a:ln w="38100">
              <a:solidFill>
                <a:schemeClr val="tx1"/>
              </a:solidFill>
              <a:round/>
              <a:headEnd/>
              <a:tailEnd/>
            </a:ln>
          </p:spPr>
          <p:txBody>
            <a:bodyPr wrap="none"/>
            <a:lstStyle/>
            <a:p>
              <a:endParaRPr lang="en-US"/>
            </a:p>
          </p:txBody>
        </p:sp>
        <p:sp>
          <p:nvSpPr>
            <p:cNvPr id="2" name="TextBox 1"/>
            <p:cNvSpPr txBox="1"/>
            <p:nvPr/>
          </p:nvSpPr>
          <p:spPr>
            <a:xfrm>
              <a:off x="5397766" y="1676529"/>
              <a:ext cx="946524" cy="523220"/>
            </a:xfrm>
            <a:prstGeom prst="rect">
              <a:avLst/>
            </a:prstGeom>
            <a:noFill/>
          </p:spPr>
          <p:txBody>
            <a:bodyPr wrap="square" rtlCol="0">
              <a:spAutoFit/>
            </a:bodyPr>
            <a:lstStyle/>
            <a:p>
              <a:r>
                <a:rPr lang="en-US" sz="2800"/>
                <a:t>=</a:t>
              </a:r>
            </a:p>
          </p:txBody>
        </p:sp>
        <p:sp>
          <p:nvSpPr>
            <p:cNvPr id="26" name="TextBox 25"/>
            <p:cNvSpPr txBox="1"/>
            <p:nvPr/>
          </p:nvSpPr>
          <p:spPr>
            <a:xfrm>
              <a:off x="7095241" y="1672004"/>
              <a:ext cx="946524" cy="523220"/>
            </a:xfrm>
            <a:prstGeom prst="rect">
              <a:avLst/>
            </a:prstGeom>
            <a:noFill/>
          </p:spPr>
          <p:txBody>
            <a:bodyPr wrap="square" rtlCol="0">
              <a:spAutoFit/>
            </a:bodyPr>
            <a:lstStyle/>
            <a:p>
              <a:r>
                <a:rPr lang="en-US" sz="2800" dirty="0"/>
                <a:t>*</a:t>
              </a:r>
            </a:p>
          </p:txBody>
        </p:sp>
        <p:sp>
          <p:nvSpPr>
            <p:cNvPr id="5" name="Rounded Rectangular Callout 4"/>
            <p:cNvSpPr/>
            <p:nvPr/>
          </p:nvSpPr>
          <p:spPr>
            <a:xfrm>
              <a:off x="5639714" y="3115305"/>
              <a:ext cx="1409152" cy="559408"/>
            </a:xfrm>
            <a:prstGeom prst="wedgeRoundRectCallout">
              <a:avLst>
                <a:gd name="adj1" fmla="val -5926"/>
                <a:gd name="adj2" fmla="val -135970"/>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a:t>Bite size</a:t>
              </a:r>
            </a:p>
          </p:txBody>
        </p:sp>
        <p:sp>
          <p:nvSpPr>
            <p:cNvPr id="30" name="Rounded Rectangular Callout 29"/>
            <p:cNvSpPr/>
            <p:nvPr/>
          </p:nvSpPr>
          <p:spPr>
            <a:xfrm>
              <a:off x="7568503" y="3149276"/>
              <a:ext cx="1409152" cy="559408"/>
            </a:xfrm>
            <a:prstGeom prst="wedgeRoundRectCallout">
              <a:avLst>
                <a:gd name="adj1" fmla="val -24341"/>
                <a:gd name="adj2" fmla="val -142597"/>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Bite rate</a:t>
              </a:r>
            </a:p>
          </p:txBody>
        </p:sp>
      </p:grpSp>
    </p:spTree>
    <p:extLst>
      <p:ext uri="{BB962C8B-B14F-4D97-AF65-F5344CB8AC3E}">
        <p14:creationId xmlns:p14="http://schemas.microsoft.com/office/powerpoint/2010/main" val="150543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87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87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687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687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687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9444" name="Object 4"/>
          <p:cNvGraphicFramePr>
            <a:graphicFrameLocks noChangeAspect="1"/>
          </p:cNvGraphicFramePr>
          <p:nvPr/>
        </p:nvGraphicFramePr>
        <p:xfrm>
          <a:off x="762000" y="765175"/>
          <a:ext cx="7772400" cy="5434013"/>
        </p:xfrm>
        <a:graphic>
          <a:graphicData uri="http://schemas.openxmlformats.org/presentationml/2006/ole">
            <mc:AlternateContent xmlns:mc="http://schemas.openxmlformats.org/markup-compatibility/2006">
              <mc:Choice xmlns:v="urn:schemas-microsoft-com:vml" Requires="v">
                <p:oleObj spid="_x0000_s153632" name="Worksheet" r:id="rId4" imgW="4889500" imgH="3238500" progId="Excel.Sheet.8">
                  <p:embed/>
                </p:oleObj>
              </mc:Choice>
              <mc:Fallback>
                <p:oleObj name="Worksheet" r:id="rId4" imgW="4889500" imgH="3238500" progId="Excel.Sheet.8">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0" y="765175"/>
                        <a:ext cx="7772400" cy="5434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Oval 3"/>
          <p:cNvSpPr/>
          <p:nvPr/>
        </p:nvSpPr>
        <p:spPr>
          <a:xfrm>
            <a:off x="381000" y="2074340"/>
            <a:ext cx="2590800" cy="243840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baseline="-25000" dirty="0"/>
              <a:t>food</a:t>
            </a:r>
          </a:p>
        </p:txBody>
      </p:sp>
      <p:sp>
        <p:nvSpPr>
          <p:cNvPr id="5" name="Oval 4"/>
          <p:cNvSpPr/>
          <p:nvPr/>
        </p:nvSpPr>
        <p:spPr>
          <a:xfrm>
            <a:off x="3505200" y="2455340"/>
            <a:ext cx="2057400" cy="190500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baseline="-25000" dirty="0"/>
              <a:t>Intake</a:t>
            </a:r>
          </a:p>
        </p:txBody>
      </p:sp>
      <p:sp>
        <p:nvSpPr>
          <p:cNvPr id="7" name="TextBox 6"/>
          <p:cNvSpPr txBox="1"/>
          <p:nvPr/>
        </p:nvSpPr>
        <p:spPr>
          <a:xfrm>
            <a:off x="2971800" y="4383676"/>
            <a:ext cx="2861518" cy="369332"/>
          </a:xfrm>
          <a:prstGeom prst="rect">
            <a:avLst/>
          </a:prstGeom>
          <a:noFill/>
        </p:spPr>
        <p:txBody>
          <a:bodyPr wrap="none" rtlCol="0">
            <a:spAutoFit/>
          </a:bodyPr>
          <a:lstStyle/>
          <a:p>
            <a:r>
              <a:rPr lang="en-US" dirty="0"/>
              <a:t>Factors that influence </a:t>
            </a:r>
            <a:r>
              <a:rPr lang="en-US" dirty="0" err="1"/>
              <a:t>E</a:t>
            </a:r>
            <a:r>
              <a:rPr lang="en-US" baseline="-25000" dirty="0" err="1"/>
              <a:t>intake</a:t>
            </a:r>
            <a:r>
              <a:rPr lang="en-US" dirty="0"/>
              <a:t>?</a:t>
            </a:r>
          </a:p>
        </p:txBody>
      </p:sp>
      <p:cxnSp>
        <p:nvCxnSpPr>
          <p:cNvPr id="9" name="Straight Arrow Connector 8"/>
          <p:cNvCxnSpPr/>
          <p:nvPr/>
        </p:nvCxnSpPr>
        <p:spPr>
          <a:xfrm>
            <a:off x="3048000" y="3445940"/>
            <a:ext cx="381000"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flipV="1">
            <a:off x="4571206" y="1890655"/>
            <a:ext cx="1588" cy="48848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3" name="Oval 12"/>
          <p:cNvSpPr/>
          <p:nvPr/>
        </p:nvSpPr>
        <p:spPr>
          <a:xfrm>
            <a:off x="3715941" y="908351"/>
            <a:ext cx="1713706" cy="91440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baseline="-25000" dirty="0"/>
              <a:t>excrete</a:t>
            </a:r>
          </a:p>
        </p:txBody>
      </p:sp>
      <p:sp>
        <p:nvSpPr>
          <p:cNvPr id="14" name="Oval 13"/>
          <p:cNvSpPr/>
          <p:nvPr/>
        </p:nvSpPr>
        <p:spPr>
          <a:xfrm>
            <a:off x="6324600" y="2912540"/>
            <a:ext cx="1371600" cy="116602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t>available</a:t>
            </a:r>
            <a:endParaRPr lang="en-US" sz="1600" baseline="-25000" dirty="0"/>
          </a:p>
        </p:txBody>
      </p:sp>
      <p:cxnSp>
        <p:nvCxnSpPr>
          <p:cNvPr id="15" name="Straight Arrow Connector 14"/>
          <p:cNvCxnSpPr/>
          <p:nvPr/>
        </p:nvCxnSpPr>
        <p:spPr>
          <a:xfrm>
            <a:off x="5867400" y="3485628"/>
            <a:ext cx="381000"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3140447" y="228600"/>
            <a:ext cx="2938161" cy="646331"/>
          </a:xfrm>
          <a:prstGeom prst="rect">
            <a:avLst/>
          </a:prstGeom>
          <a:noFill/>
        </p:spPr>
        <p:txBody>
          <a:bodyPr wrap="none" rtlCol="0">
            <a:spAutoFit/>
          </a:bodyPr>
          <a:lstStyle/>
          <a:p>
            <a:r>
              <a:rPr lang="en-US" dirty="0"/>
              <a:t>Factors that influence </a:t>
            </a:r>
            <a:r>
              <a:rPr lang="en-US" dirty="0" err="1"/>
              <a:t>E</a:t>
            </a:r>
            <a:r>
              <a:rPr lang="en-US" baseline="-25000" dirty="0" err="1"/>
              <a:t>excrete</a:t>
            </a:r>
            <a:r>
              <a:rPr lang="en-US" dirty="0"/>
              <a:t>?</a:t>
            </a:r>
          </a:p>
          <a:p>
            <a:r>
              <a:rPr lang="en-US" dirty="0"/>
              <a:t>(digestion)</a:t>
            </a:r>
          </a:p>
        </p:txBody>
      </p:sp>
      <p:sp>
        <p:nvSpPr>
          <p:cNvPr id="21" name="TextBox 20"/>
          <p:cNvSpPr txBox="1"/>
          <p:nvPr/>
        </p:nvSpPr>
        <p:spPr>
          <a:xfrm>
            <a:off x="512341" y="5844528"/>
            <a:ext cx="5452318" cy="369332"/>
          </a:xfrm>
          <a:prstGeom prst="rect">
            <a:avLst/>
          </a:prstGeom>
          <a:noFill/>
        </p:spPr>
        <p:txBody>
          <a:bodyPr wrap="square" rtlCol="0">
            <a:spAutoFit/>
          </a:bodyPr>
          <a:lstStyle/>
          <a:p>
            <a:r>
              <a:rPr lang="en-US" b="1" dirty="0">
                <a:solidFill>
                  <a:srgbClr val="FF0000"/>
                </a:solidFill>
              </a:rPr>
              <a:t>How food availability and </a:t>
            </a:r>
            <a:r>
              <a:rPr lang="en-US" b="1">
                <a:solidFill>
                  <a:srgbClr val="FF0000"/>
                </a:solidFill>
              </a:rPr>
              <a:t>features impact intake.</a:t>
            </a:r>
            <a:endParaRPr lang="en-US" b="1" dirty="0">
              <a:solidFill>
                <a:srgbClr val="FF0000"/>
              </a:solidFill>
            </a:endParaRPr>
          </a:p>
        </p:txBody>
      </p:sp>
      <p:sp>
        <p:nvSpPr>
          <p:cNvPr id="17" name="Rectangle 16"/>
          <p:cNvSpPr/>
          <p:nvPr/>
        </p:nvSpPr>
        <p:spPr>
          <a:xfrm>
            <a:off x="2953030" y="1890655"/>
            <a:ext cx="3276600" cy="3370762"/>
          </a:xfrm>
          <a:prstGeom prst="rect">
            <a:avLst/>
          </a:prstGeom>
          <a:noFill/>
          <a:ln w="28575"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Title 1"/>
          <p:cNvSpPr txBox="1">
            <a:spLocks/>
          </p:cNvSpPr>
          <p:nvPr/>
        </p:nvSpPr>
        <p:spPr>
          <a:xfrm>
            <a:off x="-76200" y="100107"/>
            <a:ext cx="3048000" cy="617983"/>
          </a:xfrm>
          <a:prstGeom prst="rect">
            <a:avLst/>
          </a:prstGeom>
        </p:spPr>
        <p:txBody>
          <a:bodyPr/>
          <a:lstStyle>
            <a:lvl1pPr algn="ctr" defTabSz="457200" rtl="0" eaLnBrk="1" latinLnBrk="0" hangingPunct="1">
              <a:spcBef>
                <a:spcPct val="0"/>
              </a:spcBef>
              <a:buNone/>
              <a:defRPr sz="3600" kern="1200">
                <a:solidFill>
                  <a:schemeClr val="tx1"/>
                </a:solidFill>
                <a:latin typeface="+mj-lt"/>
                <a:ea typeface="+mj-ea"/>
                <a:cs typeface="+mj-cs"/>
              </a:defRPr>
            </a:lvl1pPr>
          </a:lstStyle>
          <a:p>
            <a:r>
              <a:rPr lang="en-US" dirty="0"/>
              <a:t>Challenge for animals</a:t>
            </a:r>
          </a:p>
        </p:txBody>
      </p:sp>
      <p:sp>
        <p:nvSpPr>
          <p:cNvPr id="3" name="TextBox 2"/>
          <p:cNvSpPr txBox="1"/>
          <p:nvPr/>
        </p:nvSpPr>
        <p:spPr>
          <a:xfrm>
            <a:off x="895697" y="1488460"/>
            <a:ext cx="1526041" cy="369332"/>
          </a:xfrm>
          <a:prstGeom prst="rect">
            <a:avLst/>
          </a:prstGeom>
          <a:noFill/>
        </p:spPr>
        <p:txBody>
          <a:bodyPr wrap="none" rtlCol="0">
            <a:spAutoFit/>
          </a:bodyPr>
          <a:lstStyle/>
          <a:p>
            <a:r>
              <a:rPr lang="en-US" dirty="0"/>
              <a:t>Available food</a:t>
            </a:r>
          </a:p>
        </p:txBody>
      </p:sp>
      <p:sp>
        <p:nvSpPr>
          <p:cNvPr id="19" name="Title 1"/>
          <p:cNvSpPr txBox="1">
            <a:spLocks/>
          </p:cNvSpPr>
          <p:nvPr/>
        </p:nvSpPr>
        <p:spPr>
          <a:xfrm>
            <a:off x="6096000" y="784177"/>
            <a:ext cx="3048000" cy="617983"/>
          </a:xfrm>
          <a:prstGeom prst="rect">
            <a:avLst/>
          </a:prstGeom>
        </p:spPr>
        <p:txBody>
          <a:bodyPr/>
          <a:lstStyle>
            <a:lvl1pPr algn="ctr" defTabSz="457200" rtl="0" eaLnBrk="1" latinLnBrk="0" hangingPunct="1">
              <a:spcBef>
                <a:spcPct val="0"/>
              </a:spcBef>
              <a:buNone/>
              <a:defRPr sz="3600" kern="1200">
                <a:solidFill>
                  <a:schemeClr val="tx1"/>
                </a:solidFill>
                <a:latin typeface="+mj-lt"/>
                <a:ea typeface="+mj-ea"/>
                <a:cs typeface="+mj-cs"/>
              </a:defRPr>
            </a:lvl1pPr>
          </a:lstStyle>
          <a:p>
            <a:r>
              <a:rPr lang="en-US" sz="2000" dirty="0">
                <a:solidFill>
                  <a:srgbClr val="7030A0"/>
                </a:solidFill>
              </a:rPr>
              <a:t>What are animals trying to maximize?</a:t>
            </a:r>
          </a:p>
          <a:p>
            <a:endParaRPr lang="en-US" sz="2000" dirty="0"/>
          </a:p>
        </p:txBody>
      </p:sp>
      <p:sp>
        <p:nvSpPr>
          <p:cNvPr id="22" name="Shape 107"/>
          <p:cNvSpPr txBox="1">
            <a:spLocks/>
          </p:cNvSpPr>
          <p:nvPr/>
        </p:nvSpPr>
        <p:spPr>
          <a:xfrm>
            <a:off x="6625942" y="4063437"/>
            <a:ext cx="2518058" cy="2794563"/>
          </a:xfrm>
          <a:prstGeom prst="rect">
            <a:avLst/>
          </a:prstGeom>
          <a:noFill/>
          <a:ln>
            <a:noFill/>
          </a:ln>
        </p:spPr>
        <p:txBody>
          <a:bodyPr lIns="91425" tIns="45700" rIns="91425" bIns="45700" anchor="t" anchorCtr="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90000"/>
              </a:lnSpc>
              <a:spcBef>
                <a:spcPts val="0"/>
              </a:spcBef>
              <a:buClr>
                <a:srgbClr val="FF0000"/>
              </a:buClr>
              <a:buSzPct val="100000"/>
            </a:pPr>
            <a:r>
              <a:rPr lang="en-US" sz="1800" dirty="0">
                <a:solidFill>
                  <a:srgbClr val="FF0000"/>
                </a:solidFill>
                <a:latin typeface="Calibri"/>
                <a:ea typeface="Calibri"/>
                <a:cs typeface="Calibri"/>
                <a:sym typeface="Calibri"/>
              </a:rPr>
              <a:t>Sensory systems</a:t>
            </a:r>
          </a:p>
          <a:p>
            <a:pPr>
              <a:lnSpc>
                <a:spcPct val="90000"/>
              </a:lnSpc>
              <a:spcBef>
                <a:spcPts val="640"/>
              </a:spcBef>
              <a:buClr>
                <a:srgbClr val="FF0000"/>
              </a:buClr>
              <a:buSzPct val="100000"/>
            </a:pPr>
            <a:r>
              <a:rPr lang="en-US" sz="1800" dirty="0">
                <a:solidFill>
                  <a:srgbClr val="FF0000"/>
                </a:solidFill>
                <a:latin typeface="Calibri"/>
                <a:ea typeface="Calibri"/>
                <a:cs typeface="Calibri"/>
                <a:sym typeface="Calibri"/>
              </a:rPr>
              <a:t>Enzyme kinetics</a:t>
            </a:r>
          </a:p>
          <a:p>
            <a:pPr>
              <a:lnSpc>
                <a:spcPct val="90000"/>
              </a:lnSpc>
              <a:spcBef>
                <a:spcPts val="640"/>
              </a:spcBef>
              <a:buClr>
                <a:srgbClr val="FF0000"/>
              </a:buClr>
              <a:buSzPct val="100000"/>
            </a:pPr>
            <a:r>
              <a:rPr lang="en-US" sz="1800" dirty="0">
                <a:solidFill>
                  <a:srgbClr val="FF0000"/>
                </a:solidFill>
                <a:latin typeface="Calibri"/>
                <a:ea typeface="Calibri"/>
                <a:cs typeface="Calibri"/>
                <a:sym typeface="Calibri"/>
              </a:rPr>
              <a:t>Transport</a:t>
            </a:r>
          </a:p>
          <a:p>
            <a:pPr>
              <a:lnSpc>
                <a:spcPct val="90000"/>
              </a:lnSpc>
              <a:spcBef>
                <a:spcPts val="640"/>
              </a:spcBef>
              <a:buClr>
                <a:srgbClr val="FF0000"/>
              </a:buClr>
              <a:buSzPct val="100000"/>
            </a:pPr>
            <a:r>
              <a:rPr lang="en-US" sz="1800" dirty="0">
                <a:solidFill>
                  <a:srgbClr val="FF0000"/>
                </a:solidFill>
                <a:latin typeface="Calibri"/>
                <a:ea typeface="Calibri"/>
                <a:cs typeface="Calibri"/>
                <a:sym typeface="Calibri"/>
              </a:rPr>
              <a:t>Digestion</a:t>
            </a:r>
          </a:p>
          <a:p>
            <a:pPr>
              <a:lnSpc>
                <a:spcPct val="90000"/>
              </a:lnSpc>
              <a:spcBef>
                <a:spcPts val="640"/>
              </a:spcBef>
              <a:buClr>
                <a:srgbClr val="FF0000"/>
              </a:buClr>
              <a:buSzPct val="100000"/>
            </a:pPr>
            <a:r>
              <a:rPr lang="en-US" sz="1800" dirty="0">
                <a:solidFill>
                  <a:srgbClr val="FF0000"/>
                </a:solidFill>
                <a:latin typeface="Calibri"/>
                <a:ea typeface="Calibri"/>
                <a:cs typeface="Calibri"/>
                <a:sym typeface="Calibri"/>
              </a:rPr>
              <a:t>Metabolic rates</a:t>
            </a:r>
          </a:p>
          <a:p>
            <a:pPr>
              <a:lnSpc>
                <a:spcPct val="90000"/>
              </a:lnSpc>
              <a:spcBef>
                <a:spcPts val="640"/>
              </a:spcBef>
              <a:buClr>
                <a:srgbClr val="FF0000"/>
              </a:buClr>
              <a:buSzPct val="100000"/>
            </a:pPr>
            <a:r>
              <a:rPr lang="en-US" sz="1800" dirty="0">
                <a:solidFill>
                  <a:srgbClr val="FF0000"/>
                </a:solidFill>
                <a:latin typeface="Calibri"/>
                <a:ea typeface="Calibri"/>
                <a:cs typeface="Calibri"/>
                <a:sym typeface="Calibri"/>
              </a:rPr>
              <a:t>Thermoregulation</a:t>
            </a:r>
          </a:p>
          <a:p>
            <a:pPr>
              <a:lnSpc>
                <a:spcPct val="90000"/>
              </a:lnSpc>
              <a:spcBef>
                <a:spcPts val="640"/>
              </a:spcBef>
              <a:buClr>
                <a:srgbClr val="FF0000"/>
              </a:buClr>
              <a:buSzPct val="100000"/>
            </a:pPr>
            <a:r>
              <a:rPr lang="en-US" sz="1800" dirty="0">
                <a:solidFill>
                  <a:srgbClr val="0070C0"/>
                </a:solidFill>
                <a:latin typeface="Calibri"/>
                <a:ea typeface="Calibri"/>
                <a:cs typeface="Calibri"/>
                <a:sym typeface="Calibri"/>
              </a:rPr>
              <a:t>INTAKE rates </a:t>
            </a:r>
          </a:p>
          <a:p>
            <a:pPr>
              <a:lnSpc>
                <a:spcPct val="90000"/>
              </a:lnSpc>
              <a:spcBef>
                <a:spcPts val="640"/>
              </a:spcBef>
              <a:buClr>
                <a:srgbClr val="FF0000"/>
              </a:buClr>
              <a:buSzPct val="100000"/>
            </a:pPr>
            <a:r>
              <a:rPr lang="en-US" sz="1800" dirty="0">
                <a:solidFill>
                  <a:srgbClr val="FF0000"/>
                </a:solidFill>
                <a:latin typeface="Calibri"/>
                <a:ea typeface="Calibri"/>
                <a:cs typeface="Calibri"/>
                <a:sym typeface="Calibri"/>
              </a:rPr>
              <a:t>Reproduction &amp;“Fitness”</a:t>
            </a:r>
          </a:p>
        </p:txBody>
      </p:sp>
      <p:sp>
        <p:nvSpPr>
          <p:cNvPr id="23" name="TextBox 22"/>
          <p:cNvSpPr txBox="1"/>
          <p:nvPr/>
        </p:nvSpPr>
        <p:spPr>
          <a:xfrm>
            <a:off x="110282" y="4512740"/>
            <a:ext cx="2585847" cy="646331"/>
          </a:xfrm>
          <a:prstGeom prst="rect">
            <a:avLst/>
          </a:prstGeom>
          <a:noFill/>
        </p:spPr>
        <p:txBody>
          <a:bodyPr wrap="square" rtlCol="0">
            <a:spAutoFit/>
          </a:bodyPr>
          <a:lstStyle/>
          <a:p>
            <a:r>
              <a:rPr lang="en-US" dirty="0"/>
              <a:t>Factors that influence finding </a:t>
            </a:r>
            <a:r>
              <a:rPr lang="en-US" dirty="0" err="1"/>
              <a:t>E</a:t>
            </a:r>
            <a:r>
              <a:rPr lang="en-US" baseline="-25000" dirty="0" err="1"/>
              <a:t>food</a:t>
            </a:r>
            <a:r>
              <a:rPr lang="en-US" dirty="0"/>
              <a:t>?</a:t>
            </a:r>
          </a:p>
        </p:txBody>
      </p:sp>
      <p:sp>
        <p:nvSpPr>
          <p:cNvPr id="24" name="Rectangle 23"/>
          <p:cNvSpPr/>
          <p:nvPr/>
        </p:nvSpPr>
        <p:spPr>
          <a:xfrm>
            <a:off x="6325394" y="2804984"/>
            <a:ext cx="1465776" cy="1353245"/>
          </a:xfrm>
          <a:prstGeom prst="rect">
            <a:avLst/>
          </a:prstGeom>
          <a:noFill/>
          <a:ln w="28575"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6839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7" grpId="0" animBg="1"/>
      <p:bldP spid="19" grpId="0"/>
      <p:bldP spid="22" grpId="0"/>
      <p:bldP spid="2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7633" name="Picture 7"/>
          <p:cNvPicPr>
            <a:picLocks noChangeAspect="1" noChangeArrowheads="1"/>
          </p:cNvPicPr>
          <p:nvPr/>
        </p:nvPicPr>
        <p:blipFill>
          <a:blip r:embed="rId3" cstate="print"/>
          <a:srcRect/>
          <a:stretch>
            <a:fillRect/>
          </a:stretch>
        </p:blipFill>
        <p:spPr bwMode="auto">
          <a:xfrm>
            <a:off x="228600" y="3200400"/>
            <a:ext cx="4419600" cy="3352800"/>
          </a:xfrm>
          <a:prstGeom prst="rect">
            <a:avLst/>
          </a:prstGeom>
          <a:noFill/>
          <a:ln w="9525">
            <a:noFill/>
            <a:miter lim="800000"/>
            <a:headEnd/>
            <a:tailEnd/>
          </a:ln>
        </p:spPr>
      </p:pic>
      <p:pic>
        <p:nvPicPr>
          <p:cNvPr id="197634" name="Picture 8"/>
          <p:cNvPicPr>
            <a:picLocks noChangeAspect="1" noChangeArrowheads="1"/>
          </p:cNvPicPr>
          <p:nvPr/>
        </p:nvPicPr>
        <p:blipFill>
          <a:blip r:embed="rId4" cstate="print"/>
          <a:srcRect/>
          <a:stretch>
            <a:fillRect/>
          </a:stretch>
        </p:blipFill>
        <p:spPr bwMode="auto">
          <a:xfrm>
            <a:off x="4343400" y="3124200"/>
            <a:ext cx="4800600" cy="3429000"/>
          </a:xfrm>
          <a:prstGeom prst="rect">
            <a:avLst/>
          </a:prstGeom>
          <a:noFill/>
          <a:ln w="9525">
            <a:noFill/>
            <a:miter lim="800000"/>
            <a:headEnd/>
            <a:tailEnd/>
          </a:ln>
        </p:spPr>
      </p:pic>
      <p:pic>
        <p:nvPicPr>
          <p:cNvPr id="197635" name="Picture 5"/>
          <p:cNvPicPr>
            <a:picLocks noChangeAspect="1" noChangeArrowheads="1"/>
          </p:cNvPicPr>
          <p:nvPr/>
        </p:nvPicPr>
        <p:blipFill>
          <a:blip r:embed="rId5" cstate="print"/>
          <a:srcRect/>
          <a:stretch>
            <a:fillRect/>
          </a:stretch>
        </p:blipFill>
        <p:spPr bwMode="auto">
          <a:xfrm>
            <a:off x="228600" y="0"/>
            <a:ext cx="4552950" cy="3471863"/>
          </a:xfrm>
          <a:prstGeom prst="rect">
            <a:avLst/>
          </a:prstGeom>
          <a:noFill/>
          <a:ln w="9525">
            <a:noFill/>
            <a:miter lim="800000"/>
            <a:headEnd/>
            <a:tailEnd/>
          </a:ln>
        </p:spPr>
      </p:pic>
      <p:pic>
        <p:nvPicPr>
          <p:cNvPr id="197636" name="Picture 6"/>
          <p:cNvPicPr>
            <a:picLocks noChangeAspect="1" noChangeArrowheads="1"/>
          </p:cNvPicPr>
          <p:nvPr/>
        </p:nvPicPr>
        <p:blipFill>
          <a:blip r:embed="rId6" cstate="print"/>
          <a:srcRect/>
          <a:stretch>
            <a:fillRect/>
          </a:stretch>
        </p:blipFill>
        <p:spPr bwMode="auto">
          <a:xfrm>
            <a:off x="4343400" y="0"/>
            <a:ext cx="4800600" cy="3505200"/>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4024866"/>
            <a:ext cx="4497388" cy="2831547"/>
          </a:xfrm>
          <a:prstGeom prst="rect">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6" name="Picture 15"/>
          <p:cNvPicPr>
            <a:picLocks noChangeAspect="1"/>
          </p:cNvPicPr>
          <p:nvPr/>
        </p:nvPicPr>
        <p:blipFill>
          <a:blip r:embed="rId4"/>
          <a:stretch>
            <a:fillRect/>
          </a:stretch>
        </p:blipFill>
        <p:spPr>
          <a:xfrm>
            <a:off x="1179320" y="4707467"/>
            <a:ext cx="1916853" cy="1635715"/>
          </a:xfrm>
          <a:prstGeom prst="rect">
            <a:avLst/>
          </a:prstGeom>
        </p:spPr>
      </p:pic>
      <p:sp>
        <p:nvSpPr>
          <p:cNvPr id="2" name="Title 1"/>
          <p:cNvSpPr>
            <a:spLocks noGrp="1"/>
          </p:cNvSpPr>
          <p:nvPr>
            <p:ph type="title"/>
          </p:nvPr>
        </p:nvSpPr>
        <p:spPr/>
        <p:txBody>
          <a:bodyPr>
            <a:normAutofit fontScale="90000"/>
          </a:bodyPr>
          <a:lstStyle/>
          <a:p>
            <a:r>
              <a:rPr lang="en-US" dirty="0">
                <a:solidFill>
                  <a:schemeClr val="bg1"/>
                </a:solidFill>
              </a:rPr>
              <a:t>Plant species composition</a:t>
            </a:r>
            <a:br>
              <a:rPr lang="en-US" dirty="0">
                <a:solidFill>
                  <a:schemeClr val="bg1"/>
                </a:solidFill>
              </a:rPr>
            </a:br>
            <a:r>
              <a:rPr lang="en-US" dirty="0">
                <a:solidFill>
                  <a:schemeClr val="bg1"/>
                </a:solidFill>
              </a:rPr>
              <a:t>constrains intake</a:t>
            </a:r>
          </a:p>
        </p:txBody>
      </p:sp>
      <p:sp>
        <p:nvSpPr>
          <p:cNvPr id="4" name="Content Placeholder 3"/>
          <p:cNvSpPr>
            <a:spLocks noGrp="1"/>
          </p:cNvSpPr>
          <p:nvPr>
            <p:ph sz="half" idx="2"/>
          </p:nvPr>
        </p:nvSpPr>
        <p:spPr>
          <a:xfrm>
            <a:off x="431800" y="1587494"/>
            <a:ext cx="4040188" cy="2043671"/>
          </a:xfrm>
        </p:spPr>
        <p:txBody>
          <a:bodyPr>
            <a:normAutofit lnSpcReduction="10000"/>
          </a:bodyPr>
          <a:lstStyle/>
          <a:p>
            <a:r>
              <a:rPr lang="en-US" dirty="0">
                <a:solidFill>
                  <a:srgbClr val="FFFFFF"/>
                </a:solidFill>
              </a:rPr>
              <a:t>Different plant species have different sized leaves</a:t>
            </a:r>
          </a:p>
          <a:p>
            <a:r>
              <a:rPr lang="en-US" dirty="0">
                <a:solidFill>
                  <a:srgbClr val="FFFFFF"/>
                </a:solidFill>
              </a:rPr>
              <a:t>Leaf size constrains bite size</a:t>
            </a:r>
          </a:p>
          <a:p>
            <a:r>
              <a:rPr lang="en-US" dirty="0">
                <a:solidFill>
                  <a:srgbClr val="FFFFFF"/>
                </a:solidFill>
              </a:rPr>
              <a:t>Herbivores take thousands of bite a day</a:t>
            </a:r>
          </a:p>
          <a:p>
            <a:endParaRPr lang="en-US" dirty="0"/>
          </a:p>
        </p:txBody>
      </p:sp>
      <p:pic>
        <p:nvPicPr>
          <p:cNvPr id="7" name="Picture 8"/>
          <p:cNvPicPr>
            <a:picLocks noChangeAspect="1" noChangeArrowheads="1"/>
          </p:cNvPicPr>
          <p:nvPr/>
        </p:nvPicPr>
        <p:blipFill>
          <a:blip r:embed="rId5" cstate="print"/>
          <a:srcRect/>
          <a:stretch>
            <a:fillRect/>
          </a:stretch>
        </p:blipFill>
        <p:spPr bwMode="auto">
          <a:xfrm>
            <a:off x="4732628" y="1836215"/>
            <a:ext cx="4546831" cy="3247443"/>
          </a:xfrm>
          <a:prstGeom prst="rect">
            <a:avLst/>
          </a:prstGeom>
          <a:noFill/>
          <a:ln w="9525">
            <a:solidFill>
              <a:schemeClr val="tx1"/>
            </a:solidFill>
            <a:miter lim="800000"/>
            <a:headEnd/>
            <a:tailEnd/>
          </a:ln>
        </p:spPr>
      </p:pic>
      <p:cxnSp>
        <p:nvCxnSpPr>
          <p:cNvPr id="10" name="Straight Arrow Connector 9"/>
          <p:cNvCxnSpPr/>
          <p:nvPr/>
        </p:nvCxnSpPr>
        <p:spPr>
          <a:xfrm rot="10800000" flipV="1">
            <a:off x="1159564" y="3650977"/>
            <a:ext cx="777523" cy="751562"/>
          </a:xfrm>
          <a:prstGeom prst="straightConnector1">
            <a:avLst/>
          </a:prstGeom>
          <a:ln w="53975">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rot="16200000" flipH="1">
            <a:off x="2395917" y="3723568"/>
            <a:ext cx="1472057" cy="1288375"/>
          </a:xfrm>
          <a:prstGeom prst="straightConnector1">
            <a:avLst/>
          </a:prstGeom>
          <a:ln w="53975">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7429926" y="5103785"/>
            <a:ext cx="1934198" cy="369332"/>
          </a:xfrm>
          <a:prstGeom prst="rect">
            <a:avLst/>
          </a:prstGeom>
          <a:noFill/>
        </p:spPr>
        <p:txBody>
          <a:bodyPr wrap="square" rtlCol="0">
            <a:spAutoFit/>
          </a:bodyPr>
          <a:lstStyle/>
          <a:p>
            <a:r>
              <a:rPr lang="en-US" dirty="0">
                <a:solidFill>
                  <a:srgbClr val="FFFFFF"/>
                </a:solidFill>
              </a:rPr>
              <a:t>Gross et al. 1993</a:t>
            </a:r>
          </a:p>
        </p:txBody>
      </p:sp>
      <p:pic>
        <p:nvPicPr>
          <p:cNvPr id="11" name="Picture 10"/>
          <p:cNvPicPr>
            <a:picLocks noChangeAspect="1"/>
          </p:cNvPicPr>
          <p:nvPr/>
        </p:nvPicPr>
        <p:blipFill>
          <a:blip r:embed="rId6"/>
          <a:stretch>
            <a:fillRect/>
          </a:stretch>
        </p:blipFill>
        <p:spPr>
          <a:xfrm rot="19238439">
            <a:off x="-763438" y="4578317"/>
            <a:ext cx="2463463" cy="2007722"/>
          </a:xfrm>
          <a:prstGeom prst="rect">
            <a:avLst/>
          </a:prstGeom>
        </p:spPr>
      </p:pic>
      <p:pic>
        <p:nvPicPr>
          <p:cNvPr id="14" name="Picture 13"/>
          <p:cNvPicPr>
            <a:picLocks noChangeAspect="1"/>
          </p:cNvPicPr>
          <p:nvPr/>
        </p:nvPicPr>
        <p:blipFill>
          <a:blip r:embed="rId7"/>
          <a:stretch>
            <a:fillRect/>
          </a:stretch>
        </p:blipFill>
        <p:spPr>
          <a:xfrm>
            <a:off x="3185052" y="5137650"/>
            <a:ext cx="1157311" cy="1157311"/>
          </a:xfrm>
          <a:prstGeom prst="rect">
            <a:avLst/>
          </a:prstGeom>
        </p:spPr>
      </p:pic>
      <p:pic>
        <p:nvPicPr>
          <p:cNvPr id="15" name="Picture 14"/>
          <p:cNvPicPr>
            <a:picLocks noChangeAspect="1"/>
          </p:cNvPicPr>
          <p:nvPr/>
        </p:nvPicPr>
        <p:blipFill>
          <a:blip r:embed="rId8"/>
          <a:stretch>
            <a:fillRect/>
          </a:stretch>
        </p:blipFill>
        <p:spPr>
          <a:xfrm>
            <a:off x="2539734" y="4998993"/>
            <a:ext cx="1003310" cy="1259525"/>
          </a:xfrm>
          <a:prstGeom prst="rect">
            <a:avLst/>
          </a:prstGeom>
        </p:spPr>
      </p:pic>
      <p:sp>
        <p:nvSpPr>
          <p:cNvPr id="21" name="TextBox 20"/>
          <p:cNvSpPr txBox="1"/>
          <p:nvPr/>
        </p:nvSpPr>
        <p:spPr>
          <a:xfrm>
            <a:off x="5181600" y="5638803"/>
            <a:ext cx="3505200" cy="830997"/>
          </a:xfrm>
          <a:prstGeom prst="rect">
            <a:avLst/>
          </a:prstGeom>
          <a:noFill/>
        </p:spPr>
        <p:txBody>
          <a:bodyPr wrap="square" rtlCol="0">
            <a:spAutoFit/>
          </a:bodyPr>
          <a:lstStyle/>
          <a:p>
            <a:r>
              <a:rPr lang="en-US" sz="2400" dirty="0">
                <a:solidFill>
                  <a:srgbClr val="FFFFFF"/>
                </a:solidFill>
              </a:rPr>
              <a:t>Bite size can impact intake 10 fold!</a:t>
            </a:r>
          </a:p>
        </p:txBody>
      </p:sp>
    </p:spTree>
    <p:custDataLst>
      <p:tags r:id="rId1"/>
    </p:custDataLst>
    <p:extLst>
      <p:ext uri="{BB962C8B-B14F-4D97-AF65-F5344CB8AC3E}">
        <p14:creationId xmlns:p14="http://schemas.microsoft.com/office/powerpoint/2010/main" val="188126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4531" name="Rectangle 8"/>
          <p:cNvSpPr>
            <a:spLocks noGrp="1"/>
          </p:cNvSpPr>
          <p:nvPr>
            <p:ph type="title" idx="4294967295"/>
          </p:nvPr>
        </p:nvSpPr>
        <p:spPr bwMode="auto"/>
        <p:txBody>
          <a:bodyPr wrap="square" lIns="91440" tIns="45720" rIns="91440" bIns="45720" numCol="1" anchorCtr="0" compatLnSpc="1">
            <a:prstTxWarp prst="textNoShape">
              <a:avLst/>
            </a:prstTxWarp>
            <a:normAutofit/>
          </a:bodyPr>
          <a:lstStyle/>
          <a:p>
            <a:pPr algn="ctr" eaLnBrk="1" hangingPunct="1">
              <a:defRPr/>
            </a:pPr>
            <a:r>
              <a:rPr lang="en-US" sz="3200" dirty="0">
                <a:solidFill>
                  <a:srgbClr val="FFFFFF"/>
                </a:solidFill>
              </a:rPr>
              <a:t>Intake</a:t>
            </a:r>
            <a:r>
              <a:rPr lang="en-US" sz="3200" cap="none" dirty="0">
                <a:solidFill>
                  <a:srgbClr val="FFFFFF"/>
                </a:solidFill>
                <a:effectLst/>
              </a:rPr>
              <a:t> rate and plant quality determine</a:t>
            </a:r>
            <a:br>
              <a:rPr lang="en-US" sz="3200" cap="none" dirty="0">
                <a:solidFill>
                  <a:srgbClr val="FFFFFF"/>
                </a:solidFill>
                <a:effectLst/>
              </a:rPr>
            </a:br>
            <a:r>
              <a:rPr lang="en-US" sz="3200" cap="none" dirty="0">
                <a:solidFill>
                  <a:srgbClr val="FFFF00"/>
                </a:solidFill>
                <a:effectLst/>
              </a:rPr>
              <a:t> daily </a:t>
            </a:r>
            <a:r>
              <a:rPr lang="en-US" sz="3200" dirty="0">
                <a:solidFill>
                  <a:srgbClr val="FFFF00"/>
                </a:solidFill>
              </a:rPr>
              <a:t>digestible energy intake (DEI)</a:t>
            </a:r>
            <a:endParaRPr lang="en-US" sz="3200" cap="none" dirty="0">
              <a:solidFill>
                <a:srgbClr val="FFFF00"/>
              </a:solidFill>
              <a:effectLst/>
            </a:endParaRPr>
          </a:p>
        </p:txBody>
      </p:sp>
      <p:sp>
        <p:nvSpPr>
          <p:cNvPr id="7" name="TextBox 6"/>
          <p:cNvSpPr txBox="1"/>
          <p:nvPr/>
        </p:nvSpPr>
        <p:spPr>
          <a:xfrm>
            <a:off x="330200" y="3428031"/>
            <a:ext cx="1879599" cy="1200328"/>
          </a:xfrm>
          <a:prstGeom prst="rect">
            <a:avLst/>
          </a:prstGeom>
          <a:noFill/>
        </p:spPr>
        <p:txBody>
          <a:bodyPr wrap="square" rtlCol="0">
            <a:spAutoFit/>
          </a:bodyPr>
          <a:lstStyle/>
          <a:p>
            <a:pPr algn="ctr"/>
            <a:r>
              <a:rPr lang="en-US" sz="2400" dirty="0">
                <a:solidFill>
                  <a:srgbClr val="FFFFFF"/>
                </a:solidFill>
              </a:rPr>
              <a:t>Intake rate</a:t>
            </a:r>
          </a:p>
          <a:p>
            <a:pPr algn="ctr"/>
            <a:endParaRPr lang="en-US" sz="2400" dirty="0">
              <a:solidFill>
                <a:srgbClr val="FFFFFF"/>
              </a:solidFill>
            </a:endParaRPr>
          </a:p>
          <a:p>
            <a:pPr algn="ctr"/>
            <a:r>
              <a:rPr lang="en-US" sz="2400" dirty="0">
                <a:solidFill>
                  <a:srgbClr val="FFFFFF"/>
                </a:solidFill>
              </a:rPr>
              <a:t>(</a:t>
            </a:r>
            <a:r>
              <a:rPr lang="en-US" sz="2400" dirty="0" err="1">
                <a:solidFill>
                  <a:srgbClr val="FFFFFF"/>
                </a:solidFill>
              </a:rPr>
              <a:t>g</a:t>
            </a:r>
            <a:r>
              <a:rPr lang="en-US" sz="2400" dirty="0">
                <a:solidFill>
                  <a:srgbClr val="FFFFFF"/>
                </a:solidFill>
              </a:rPr>
              <a:t>/min)</a:t>
            </a:r>
          </a:p>
        </p:txBody>
      </p:sp>
      <p:sp>
        <p:nvSpPr>
          <p:cNvPr id="8" name="TextBox 7"/>
          <p:cNvSpPr txBox="1"/>
          <p:nvPr/>
        </p:nvSpPr>
        <p:spPr>
          <a:xfrm>
            <a:off x="4394200" y="3466131"/>
            <a:ext cx="1879599" cy="1200328"/>
          </a:xfrm>
          <a:prstGeom prst="rect">
            <a:avLst/>
          </a:prstGeom>
          <a:noFill/>
        </p:spPr>
        <p:txBody>
          <a:bodyPr wrap="square" rtlCol="0">
            <a:spAutoFit/>
          </a:bodyPr>
          <a:lstStyle/>
          <a:p>
            <a:pPr algn="ctr"/>
            <a:r>
              <a:rPr lang="en-US" sz="2400" dirty="0">
                <a:solidFill>
                  <a:schemeClr val="bg1"/>
                </a:solidFill>
              </a:rPr>
              <a:t>Foraging time</a:t>
            </a:r>
          </a:p>
          <a:p>
            <a:pPr algn="ctr"/>
            <a:endParaRPr lang="en-US" sz="2400" dirty="0">
              <a:solidFill>
                <a:schemeClr val="bg1"/>
              </a:solidFill>
            </a:endParaRPr>
          </a:p>
          <a:p>
            <a:pPr algn="ctr"/>
            <a:r>
              <a:rPr lang="en-US" sz="2400" dirty="0">
                <a:solidFill>
                  <a:schemeClr val="bg1"/>
                </a:solidFill>
              </a:rPr>
              <a:t>(min/day)</a:t>
            </a:r>
          </a:p>
        </p:txBody>
      </p:sp>
      <p:sp>
        <p:nvSpPr>
          <p:cNvPr id="9" name="TextBox 8"/>
          <p:cNvSpPr txBox="1"/>
          <p:nvPr/>
        </p:nvSpPr>
        <p:spPr>
          <a:xfrm>
            <a:off x="2324101" y="3348845"/>
            <a:ext cx="1879599" cy="1938992"/>
          </a:xfrm>
          <a:prstGeom prst="rect">
            <a:avLst/>
          </a:prstGeom>
          <a:noFill/>
        </p:spPr>
        <p:txBody>
          <a:bodyPr wrap="square" rtlCol="0">
            <a:spAutoFit/>
          </a:bodyPr>
          <a:lstStyle/>
          <a:p>
            <a:pPr algn="ctr"/>
            <a:r>
              <a:rPr lang="en-US" sz="2400" dirty="0">
                <a:solidFill>
                  <a:srgbClr val="FFFFFF"/>
                </a:solidFill>
              </a:rPr>
              <a:t>Dietary digestible energy content</a:t>
            </a:r>
          </a:p>
          <a:p>
            <a:pPr algn="ctr"/>
            <a:r>
              <a:rPr lang="en-US" sz="2400" dirty="0">
                <a:solidFill>
                  <a:srgbClr val="FFFFFF"/>
                </a:solidFill>
              </a:rPr>
              <a:t>(kJ/</a:t>
            </a:r>
            <a:r>
              <a:rPr lang="en-US" sz="2400" dirty="0" err="1">
                <a:solidFill>
                  <a:srgbClr val="FFFFFF"/>
                </a:solidFill>
              </a:rPr>
              <a:t>g</a:t>
            </a:r>
            <a:r>
              <a:rPr lang="en-US" sz="2400" dirty="0">
                <a:solidFill>
                  <a:srgbClr val="FFFFFF"/>
                </a:solidFill>
              </a:rPr>
              <a:t>)</a:t>
            </a:r>
          </a:p>
        </p:txBody>
      </p:sp>
      <p:sp>
        <p:nvSpPr>
          <p:cNvPr id="10" name="TextBox 9"/>
          <p:cNvSpPr txBox="1"/>
          <p:nvPr/>
        </p:nvSpPr>
        <p:spPr>
          <a:xfrm>
            <a:off x="6807201" y="3360299"/>
            <a:ext cx="1879599" cy="1938992"/>
          </a:xfrm>
          <a:prstGeom prst="rect">
            <a:avLst/>
          </a:prstGeom>
          <a:noFill/>
        </p:spPr>
        <p:txBody>
          <a:bodyPr wrap="square" rtlCol="0">
            <a:spAutoFit/>
          </a:bodyPr>
          <a:lstStyle/>
          <a:p>
            <a:pPr algn="ctr"/>
            <a:r>
              <a:rPr lang="en-US" sz="2400" dirty="0">
                <a:solidFill>
                  <a:srgbClr val="FFFFFF"/>
                </a:solidFill>
              </a:rPr>
              <a:t>Daily Digestible Energy Intake</a:t>
            </a:r>
          </a:p>
          <a:p>
            <a:pPr algn="ctr"/>
            <a:endParaRPr lang="en-US" sz="2400" dirty="0">
              <a:solidFill>
                <a:srgbClr val="FFFFFF"/>
              </a:solidFill>
            </a:endParaRPr>
          </a:p>
          <a:p>
            <a:pPr algn="ctr"/>
            <a:r>
              <a:rPr lang="en-US" sz="2400" dirty="0">
                <a:solidFill>
                  <a:srgbClr val="FFFFFF"/>
                </a:solidFill>
              </a:rPr>
              <a:t>(MJ/day)</a:t>
            </a:r>
          </a:p>
        </p:txBody>
      </p:sp>
      <p:sp>
        <p:nvSpPr>
          <p:cNvPr id="12" name="Equal 11"/>
          <p:cNvSpPr/>
          <p:nvPr/>
        </p:nvSpPr>
        <p:spPr>
          <a:xfrm>
            <a:off x="6129865" y="3826938"/>
            <a:ext cx="745068" cy="564359"/>
          </a:xfrm>
          <a:prstGeom prst="mathEqual">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3" name="Multiply 12"/>
          <p:cNvSpPr/>
          <p:nvPr/>
        </p:nvSpPr>
        <p:spPr>
          <a:xfrm>
            <a:off x="3979333" y="3826938"/>
            <a:ext cx="618067" cy="564359"/>
          </a:xfrm>
          <a:prstGeom prst="mathMultiply">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Multiply 13"/>
          <p:cNvSpPr/>
          <p:nvPr/>
        </p:nvSpPr>
        <p:spPr>
          <a:xfrm>
            <a:off x="1976965" y="3826938"/>
            <a:ext cx="618067" cy="564359"/>
          </a:xfrm>
          <a:prstGeom prst="mathMultiply">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 name="Group 20"/>
          <p:cNvGrpSpPr/>
          <p:nvPr/>
        </p:nvGrpSpPr>
        <p:grpSpPr>
          <a:xfrm>
            <a:off x="611718" y="1737446"/>
            <a:ext cx="4603748" cy="1622853"/>
            <a:chOff x="550335" y="1805972"/>
            <a:chExt cx="4603748" cy="1622853"/>
          </a:xfrm>
        </p:grpSpPr>
        <p:sp>
          <p:nvSpPr>
            <p:cNvPr id="11" name="TextBox 10"/>
            <p:cNvSpPr txBox="1"/>
            <p:nvPr/>
          </p:nvSpPr>
          <p:spPr>
            <a:xfrm>
              <a:off x="550335" y="1805972"/>
              <a:ext cx="4034365" cy="830997"/>
            </a:xfrm>
            <a:prstGeom prst="rect">
              <a:avLst/>
            </a:prstGeom>
            <a:noFill/>
          </p:spPr>
          <p:txBody>
            <a:bodyPr wrap="square" rtlCol="0">
              <a:spAutoFit/>
            </a:bodyPr>
            <a:lstStyle/>
            <a:p>
              <a:pPr algn="ctr"/>
              <a:r>
                <a:rPr lang="en-US" sz="2400" dirty="0">
                  <a:solidFill>
                    <a:srgbClr val="FFFFFF"/>
                  </a:solidFill>
                </a:rPr>
                <a:t>Plant availability and species composition</a:t>
              </a:r>
            </a:p>
          </p:txBody>
        </p:sp>
        <p:cxnSp>
          <p:nvCxnSpPr>
            <p:cNvPr id="16" name="Straight Arrow Connector 15"/>
            <p:cNvCxnSpPr>
              <a:endCxn id="7" idx="0"/>
            </p:cNvCxnSpPr>
            <p:nvPr/>
          </p:nvCxnSpPr>
          <p:spPr>
            <a:xfrm rot="5400000">
              <a:off x="912569" y="2994400"/>
              <a:ext cx="791062" cy="76200"/>
            </a:xfrm>
            <a:prstGeom prst="straightConnector1">
              <a:avLst/>
            </a:prstGeom>
            <a:ln w="50800">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rot="5400000">
              <a:off x="2728669" y="3032500"/>
              <a:ext cx="791062" cy="1588"/>
            </a:xfrm>
            <a:prstGeom prst="straightConnector1">
              <a:avLst/>
            </a:prstGeom>
            <a:ln w="50800">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a:off x="4015316" y="2473818"/>
              <a:ext cx="1138767" cy="955007"/>
            </a:xfrm>
            <a:prstGeom prst="straightConnector1">
              <a:avLst/>
            </a:prstGeom>
            <a:ln w="50800">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402704"/>
            <a:ext cx="7886700" cy="1325563"/>
          </a:xfrm>
        </p:spPr>
        <p:txBody>
          <a:bodyPr/>
          <a:lstStyle/>
          <a:p>
            <a:r>
              <a:rPr lang="en-US" dirty="0">
                <a:solidFill>
                  <a:schemeClr val="bg1"/>
                </a:solidFill>
              </a:rPr>
              <a:t>Activity budgets</a:t>
            </a:r>
          </a:p>
        </p:txBody>
      </p:sp>
      <p:sp>
        <p:nvSpPr>
          <p:cNvPr id="3" name="Content Placeholder 2"/>
          <p:cNvSpPr>
            <a:spLocks noGrp="1"/>
          </p:cNvSpPr>
          <p:nvPr>
            <p:ph sz="half" idx="1"/>
          </p:nvPr>
        </p:nvSpPr>
        <p:spPr/>
        <p:txBody>
          <a:bodyPr/>
          <a:lstStyle/>
          <a:p>
            <a:r>
              <a:rPr lang="en-US" dirty="0">
                <a:solidFill>
                  <a:schemeClr val="bg1"/>
                </a:solidFill>
              </a:rPr>
              <a:t>How do we measure them?</a:t>
            </a:r>
          </a:p>
        </p:txBody>
      </p:sp>
      <p:sp>
        <p:nvSpPr>
          <p:cNvPr id="4" name="Content Placeholder 3"/>
          <p:cNvSpPr>
            <a:spLocks noGrp="1"/>
          </p:cNvSpPr>
          <p:nvPr>
            <p:ph sz="half" idx="2"/>
          </p:nvPr>
        </p:nvSpPr>
        <p:spPr/>
        <p:txBody>
          <a:bodyPr/>
          <a:lstStyle/>
          <a:p>
            <a:r>
              <a:rPr lang="en-US" dirty="0">
                <a:solidFill>
                  <a:schemeClr val="bg1"/>
                </a:solidFill>
              </a:rPr>
              <a:t>Can you observe animals 24 </a:t>
            </a:r>
            <a:r>
              <a:rPr lang="en-US" dirty="0" err="1">
                <a:solidFill>
                  <a:schemeClr val="bg1"/>
                </a:solidFill>
              </a:rPr>
              <a:t>hrs</a:t>
            </a:r>
            <a:r>
              <a:rPr lang="en-US" dirty="0">
                <a:solidFill>
                  <a:schemeClr val="bg1"/>
                </a:solidFill>
              </a:rPr>
              <a:t> a day?</a:t>
            </a:r>
          </a:p>
        </p:txBody>
      </p:sp>
    </p:spTree>
    <p:extLst>
      <p:ext uri="{BB962C8B-B14F-4D97-AF65-F5344CB8AC3E}">
        <p14:creationId xmlns:p14="http://schemas.microsoft.com/office/powerpoint/2010/main" val="684567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MVI_5434.m4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670050" y="1825625"/>
            <a:ext cx="5802313" cy="4351338"/>
          </a:xfrm>
        </p:spPr>
      </p:pic>
    </p:spTree>
    <p:extLst>
      <p:ext uri="{BB962C8B-B14F-4D97-AF65-F5344CB8AC3E}">
        <p14:creationId xmlns:p14="http://schemas.microsoft.com/office/powerpoint/2010/main" val="146088232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206142" y="1027907"/>
            <a:ext cx="8731715" cy="4722637"/>
          </a:xfrm>
          <a:prstGeom prst="rect">
            <a:avLst/>
          </a:prstGeom>
        </p:spPr>
      </p:pic>
    </p:spTree>
    <p:extLst>
      <p:ext uri="{BB962C8B-B14F-4D97-AF65-F5344CB8AC3E}">
        <p14:creationId xmlns:p14="http://schemas.microsoft.com/office/powerpoint/2010/main" val="28088615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49574"/>
            <a:ext cx="8229600" cy="1143000"/>
          </a:xfrm>
        </p:spPr>
        <p:txBody>
          <a:bodyPr>
            <a:normAutofit/>
          </a:bodyPr>
          <a:lstStyle/>
          <a:p>
            <a:pPr algn="l"/>
            <a:r>
              <a:rPr lang="en-US" sz="4800" dirty="0">
                <a:solidFill>
                  <a:srgbClr val="FFFFFF"/>
                </a:solidFill>
              </a:rPr>
              <a:t>How do we measure how animals spend their time?</a:t>
            </a:r>
          </a:p>
        </p:txBody>
      </p:sp>
      <p:pic>
        <p:nvPicPr>
          <p:cNvPr id="4" name="Picture 3"/>
          <p:cNvPicPr>
            <a:picLocks noChangeAspect="1"/>
          </p:cNvPicPr>
          <p:nvPr/>
        </p:nvPicPr>
        <p:blipFill>
          <a:blip r:embed="rId3"/>
          <a:stretch>
            <a:fillRect/>
          </a:stretch>
        </p:blipFill>
        <p:spPr>
          <a:xfrm>
            <a:off x="457200" y="1417638"/>
            <a:ext cx="5784199" cy="5208587"/>
          </a:xfrm>
          <a:prstGeom prst="rect">
            <a:avLst/>
          </a:prstGeom>
        </p:spPr>
      </p:pic>
      <p:sp>
        <p:nvSpPr>
          <p:cNvPr id="5" name="Oval Callout 4"/>
          <p:cNvSpPr/>
          <p:nvPr/>
        </p:nvSpPr>
        <p:spPr>
          <a:xfrm>
            <a:off x="5581137" y="1192238"/>
            <a:ext cx="3476625" cy="1635125"/>
          </a:xfrm>
          <a:prstGeom prst="wedgeEllipseCallout">
            <a:avLst>
              <a:gd name="adj1" fmla="val -57244"/>
              <a:gd name="adj2" fmla="val 30159"/>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a:xfrm>
            <a:off x="5984499" y="1417638"/>
            <a:ext cx="2413000" cy="1384995"/>
          </a:xfrm>
          <a:prstGeom prst="rect">
            <a:avLst/>
          </a:prstGeom>
          <a:noFill/>
        </p:spPr>
        <p:txBody>
          <a:bodyPr wrap="square" rtlCol="0">
            <a:spAutoFit/>
          </a:bodyPr>
          <a:lstStyle/>
          <a:p>
            <a:pPr algn="ctr"/>
            <a:r>
              <a:rPr lang="en-US" sz="2800" dirty="0"/>
              <a:t>This is as optimal as it gets!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rgbClr val="FFFFFF"/>
                </a:solidFill>
              </a:rPr>
              <a:t>Can understand decisions in the framework of optimal foraging models</a:t>
            </a:r>
          </a:p>
        </p:txBody>
      </p:sp>
      <p:sp>
        <p:nvSpPr>
          <p:cNvPr id="3" name="Content Placeholder 2"/>
          <p:cNvSpPr>
            <a:spLocks noGrp="1"/>
          </p:cNvSpPr>
          <p:nvPr>
            <p:ph idx="1"/>
          </p:nvPr>
        </p:nvSpPr>
        <p:spPr>
          <a:xfrm>
            <a:off x="228600" y="2298357"/>
            <a:ext cx="8686800" cy="3728953"/>
          </a:xfrm>
        </p:spPr>
        <p:txBody>
          <a:bodyPr>
            <a:normAutofit fontScale="92500" lnSpcReduction="10000"/>
          </a:bodyPr>
          <a:lstStyle/>
          <a:p>
            <a:r>
              <a:rPr lang="en-US" dirty="0">
                <a:solidFill>
                  <a:srgbClr val="FFFFFF"/>
                </a:solidFill>
              </a:rPr>
              <a:t>Ideally adapted to select diet and habitat that gives greatest fitness (reproductive success)</a:t>
            </a:r>
          </a:p>
          <a:p>
            <a:pPr lvl="1"/>
            <a:r>
              <a:rPr lang="en-US" dirty="0">
                <a:solidFill>
                  <a:srgbClr val="FFFFFF"/>
                </a:solidFill>
              </a:rPr>
              <a:t>Ability is genetically inherited</a:t>
            </a:r>
          </a:p>
          <a:p>
            <a:pPr lvl="1"/>
            <a:endParaRPr lang="en-US" dirty="0">
              <a:solidFill>
                <a:srgbClr val="FFFFFF"/>
              </a:solidFill>
            </a:endParaRPr>
          </a:p>
          <a:p>
            <a:r>
              <a:rPr lang="en-US" dirty="0">
                <a:solidFill>
                  <a:srgbClr val="FFFFFF"/>
                </a:solidFill>
              </a:rPr>
              <a:t>Free to select diets or habitats of their choosing</a:t>
            </a:r>
          </a:p>
          <a:p>
            <a:endParaRPr lang="en-US" dirty="0">
              <a:solidFill>
                <a:srgbClr val="FFFFFF"/>
              </a:solidFill>
            </a:endParaRPr>
          </a:p>
          <a:p>
            <a:r>
              <a:rPr lang="en-US" dirty="0">
                <a:solidFill>
                  <a:srgbClr val="FFFFFF"/>
                </a:solidFill>
              </a:rPr>
              <a:t>Perfect knowledge of diet and habitat choices available and costs/benefits</a:t>
            </a:r>
          </a:p>
          <a:p>
            <a:endParaRPr lang="en-US" dirty="0">
              <a:solidFill>
                <a:srgbClr val="FFFFFF"/>
              </a:solidFill>
            </a:endParaRPr>
          </a:p>
          <a:p>
            <a:pPr lvl="1"/>
            <a:endParaRPr lang="en-US" dirty="0">
              <a:solidFill>
                <a:srgbClr val="FFFFFF"/>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2388"/>
            <a:ext cx="9144000" cy="1143000"/>
          </a:xfrm>
        </p:spPr>
        <p:txBody>
          <a:bodyPr>
            <a:normAutofit fontScale="90000"/>
          </a:bodyPr>
          <a:lstStyle/>
          <a:p>
            <a:r>
              <a:rPr lang="en-US" dirty="0">
                <a:solidFill>
                  <a:srgbClr val="FFFFFF"/>
                </a:solidFill>
              </a:rPr>
              <a:t>3 Components of optimal foraging models</a:t>
            </a:r>
          </a:p>
        </p:txBody>
      </p:sp>
      <p:sp>
        <p:nvSpPr>
          <p:cNvPr id="3" name="Content Placeholder 2"/>
          <p:cNvSpPr>
            <a:spLocks noGrp="1"/>
          </p:cNvSpPr>
          <p:nvPr>
            <p:ph sz="half" idx="1"/>
          </p:nvPr>
        </p:nvSpPr>
        <p:spPr/>
        <p:txBody>
          <a:bodyPr/>
          <a:lstStyle/>
          <a:p>
            <a:pPr>
              <a:buNone/>
            </a:pPr>
            <a:r>
              <a:rPr lang="en-US" dirty="0">
                <a:solidFill>
                  <a:srgbClr val="FFFFFF"/>
                </a:solidFill>
              </a:rPr>
              <a:t>1) Decisions</a:t>
            </a:r>
          </a:p>
          <a:p>
            <a:endParaRPr lang="en-US" dirty="0">
              <a:solidFill>
                <a:srgbClr val="FFFFFF"/>
              </a:solidFill>
            </a:endParaRPr>
          </a:p>
          <a:p>
            <a:endParaRPr lang="en-US" dirty="0">
              <a:solidFill>
                <a:srgbClr val="FFFFFF"/>
              </a:solidFill>
            </a:endParaRPr>
          </a:p>
          <a:p>
            <a:pPr>
              <a:buNone/>
            </a:pPr>
            <a:endParaRPr lang="en-US" dirty="0">
              <a:solidFill>
                <a:srgbClr val="FFFFFF"/>
              </a:solidFill>
            </a:endParaRPr>
          </a:p>
          <a:p>
            <a:pPr>
              <a:buNone/>
            </a:pPr>
            <a:endParaRPr lang="en-US" dirty="0">
              <a:solidFill>
                <a:srgbClr val="FFFFFF"/>
              </a:solidFill>
            </a:endParaRPr>
          </a:p>
          <a:p>
            <a:pPr>
              <a:buNone/>
            </a:pPr>
            <a:endParaRPr lang="en-US" dirty="0">
              <a:solidFill>
                <a:srgbClr val="FFFFFF"/>
              </a:solidFill>
            </a:endParaRPr>
          </a:p>
          <a:p>
            <a:pPr>
              <a:buNone/>
            </a:pPr>
            <a:endParaRPr lang="en-US" dirty="0">
              <a:solidFill>
                <a:srgbClr val="FFFFFF"/>
              </a:solidFill>
            </a:endParaRPr>
          </a:p>
        </p:txBody>
      </p:sp>
      <p:sp>
        <p:nvSpPr>
          <p:cNvPr id="8" name="Content Placeholder 7"/>
          <p:cNvSpPr>
            <a:spLocks noGrp="1"/>
          </p:cNvSpPr>
          <p:nvPr>
            <p:ph sz="half" idx="2"/>
          </p:nvPr>
        </p:nvSpPr>
        <p:spPr/>
        <p:txBody>
          <a:bodyPr/>
          <a:lstStyle/>
          <a:p>
            <a:endParaRPr lang="en-US" dirty="0">
              <a:solidFill>
                <a:srgbClr val="FFFFFF"/>
              </a:solidFill>
            </a:endParaRPr>
          </a:p>
          <a:p>
            <a:endParaRPr lang="en-US" dirty="0">
              <a:solidFill>
                <a:srgbClr val="FFFFFF"/>
              </a:solidFill>
            </a:endParaRPr>
          </a:p>
          <a:p>
            <a:endParaRPr lang="en-US" dirty="0">
              <a:solidFill>
                <a:srgbClr val="FFFFFF"/>
              </a:solidFill>
            </a:endParaRPr>
          </a:p>
          <a:p>
            <a:pPr>
              <a:buNone/>
            </a:pPr>
            <a:endParaRPr lang="en-US" dirty="0">
              <a:solidFill>
                <a:srgbClr val="FFFFFF"/>
              </a:solidFill>
            </a:endParaRPr>
          </a:p>
          <a:p>
            <a:pPr>
              <a:buNone/>
            </a:pPr>
            <a:r>
              <a:rPr lang="en-US" dirty="0">
                <a:solidFill>
                  <a:srgbClr val="FFFFFF"/>
                </a:solidFill>
              </a:rPr>
              <a:t>2) Currency</a:t>
            </a:r>
          </a:p>
        </p:txBody>
      </p:sp>
      <p:pic>
        <p:nvPicPr>
          <p:cNvPr id="5" name="Picture 4"/>
          <p:cNvPicPr>
            <a:picLocks noChangeAspect="1"/>
          </p:cNvPicPr>
          <p:nvPr/>
        </p:nvPicPr>
        <p:blipFill>
          <a:blip r:embed="rId3"/>
          <a:stretch>
            <a:fillRect/>
          </a:stretch>
        </p:blipFill>
        <p:spPr>
          <a:xfrm>
            <a:off x="4273468" y="1182267"/>
            <a:ext cx="1354570" cy="1984740"/>
          </a:xfrm>
          <a:prstGeom prst="rect">
            <a:avLst/>
          </a:prstGeom>
          <a:ln>
            <a:solidFill>
              <a:schemeClr val="tx1"/>
            </a:solidFill>
          </a:ln>
        </p:spPr>
      </p:pic>
      <p:pic>
        <p:nvPicPr>
          <p:cNvPr id="6" name="Picture 5"/>
          <p:cNvPicPr>
            <a:picLocks noChangeAspect="1"/>
          </p:cNvPicPr>
          <p:nvPr/>
        </p:nvPicPr>
        <p:blipFill>
          <a:blip r:embed="rId4"/>
          <a:stretch>
            <a:fillRect/>
          </a:stretch>
        </p:blipFill>
        <p:spPr>
          <a:xfrm>
            <a:off x="1694088" y="2968001"/>
            <a:ext cx="2246115" cy="1871763"/>
          </a:xfrm>
          <a:prstGeom prst="rect">
            <a:avLst/>
          </a:prstGeom>
          <a:solidFill>
            <a:schemeClr val="bg1"/>
          </a:solidFill>
          <a:ln>
            <a:solidFill>
              <a:schemeClr val="tx1"/>
            </a:solidFill>
          </a:ln>
        </p:spPr>
      </p:pic>
      <p:pic>
        <p:nvPicPr>
          <p:cNvPr id="7" name="Picture 6"/>
          <p:cNvPicPr>
            <a:picLocks noChangeAspect="1"/>
          </p:cNvPicPr>
          <p:nvPr/>
        </p:nvPicPr>
        <p:blipFill>
          <a:blip r:embed="rId5"/>
          <a:stretch>
            <a:fillRect/>
          </a:stretch>
        </p:blipFill>
        <p:spPr>
          <a:xfrm>
            <a:off x="4648200" y="4434520"/>
            <a:ext cx="1339508" cy="2423480"/>
          </a:xfrm>
          <a:prstGeom prst="rect">
            <a:avLst/>
          </a:prstGeom>
          <a:ln>
            <a:solidFill>
              <a:schemeClr val="tx1"/>
            </a:solidFill>
          </a:ln>
        </p:spPr>
      </p:pic>
      <p:sp>
        <p:nvSpPr>
          <p:cNvPr id="9" name="TextBox 8"/>
          <p:cNvSpPr txBox="1"/>
          <p:nvPr/>
        </p:nvSpPr>
        <p:spPr>
          <a:xfrm>
            <a:off x="445038" y="5519069"/>
            <a:ext cx="4454742" cy="523220"/>
          </a:xfrm>
          <a:prstGeom prst="rect">
            <a:avLst/>
          </a:prstGeom>
          <a:noFill/>
        </p:spPr>
        <p:txBody>
          <a:bodyPr wrap="square" rtlCol="0">
            <a:spAutoFit/>
          </a:bodyPr>
          <a:lstStyle/>
          <a:p>
            <a:pPr>
              <a:buNone/>
            </a:pPr>
            <a:r>
              <a:rPr lang="en-US" sz="2800" dirty="0">
                <a:solidFill>
                  <a:srgbClr val="FFFFFF"/>
                </a:solidFill>
              </a:rPr>
              <a:t>3) Constraints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a:solidFill>
                  <a:srgbClr val="FFFFFF"/>
                </a:solidFill>
              </a:rPr>
              <a:t>1) Decisions</a:t>
            </a:r>
          </a:p>
        </p:txBody>
      </p:sp>
      <p:sp>
        <p:nvSpPr>
          <p:cNvPr id="3" name="Content Placeholder 2"/>
          <p:cNvSpPr>
            <a:spLocks noGrp="1"/>
          </p:cNvSpPr>
          <p:nvPr>
            <p:ph idx="1"/>
          </p:nvPr>
        </p:nvSpPr>
        <p:spPr>
          <a:xfrm>
            <a:off x="457200" y="1742890"/>
            <a:ext cx="8229600" cy="4525963"/>
          </a:xfrm>
        </p:spPr>
        <p:txBody>
          <a:bodyPr>
            <a:normAutofit/>
          </a:bodyPr>
          <a:lstStyle/>
          <a:p>
            <a:r>
              <a:rPr lang="en-US" dirty="0">
                <a:solidFill>
                  <a:srgbClr val="FFFFFF"/>
                </a:solidFill>
              </a:rPr>
              <a:t>Which of the foragers problems or choices are to be analyzed?</a:t>
            </a:r>
          </a:p>
          <a:p>
            <a:endParaRPr lang="en-US" dirty="0">
              <a:solidFill>
                <a:srgbClr val="FFFFFF"/>
              </a:solidFill>
            </a:endParaRPr>
          </a:p>
          <a:p>
            <a:endParaRPr lang="en-US" dirty="0">
              <a:solidFill>
                <a:srgbClr val="FFFFFF"/>
              </a:solidFill>
            </a:endParaRPr>
          </a:p>
          <a:p>
            <a:endParaRPr lang="en-US" dirty="0">
              <a:solidFill>
                <a:srgbClr val="FFFFFF"/>
              </a:solidFill>
            </a:endParaRPr>
          </a:p>
          <a:p>
            <a:endParaRPr lang="en-US" dirty="0">
              <a:solidFill>
                <a:srgbClr val="FFFFFF"/>
              </a:solidFill>
            </a:endParaRPr>
          </a:p>
          <a:p>
            <a:r>
              <a:rPr lang="en-US" dirty="0">
                <a:solidFill>
                  <a:srgbClr val="FFFFFF"/>
                </a:solidFill>
              </a:rPr>
              <a:t>Should be expressed algebraically</a:t>
            </a:r>
          </a:p>
          <a:p>
            <a:pPr lvl="1"/>
            <a:endParaRPr lang="en-US" dirty="0">
              <a:solidFill>
                <a:srgbClr val="FFFFFF"/>
              </a:solidFill>
            </a:endParaRPr>
          </a:p>
          <a:p>
            <a:pPr lvl="1"/>
            <a:endParaRPr lang="en-US" dirty="0">
              <a:solidFill>
                <a:srgbClr val="FFFFFF"/>
              </a:solidFill>
            </a:endParaRPr>
          </a:p>
          <a:p>
            <a:pPr>
              <a:buNone/>
            </a:pPr>
            <a:endParaRPr lang="en-US" dirty="0">
              <a:solidFill>
                <a:srgbClr val="FFFFFF"/>
              </a:solidFill>
            </a:endParaRPr>
          </a:p>
        </p:txBody>
      </p:sp>
      <p:pic>
        <p:nvPicPr>
          <p:cNvPr id="4" name="Picture 3"/>
          <p:cNvPicPr>
            <a:picLocks noChangeAspect="1"/>
          </p:cNvPicPr>
          <p:nvPr/>
        </p:nvPicPr>
        <p:blipFill>
          <a:blip r:embed="rId3"/>
          <a:stretch>
            <a:fillRect/>
          </a:stretch>
        </p:blipFill>
        <p:spPr>
          <a:xfrm>
            <a:off x="6296367" y="182562"/>
            <a:ext cx="967527" cy="1417638"/>
          </a:xfrm>
          <a:prstGeom prst="rect">
            <a:avLst/>
          </a:prstGeom>
          <a:ln>
            <a:solidFill>
              <a:schemeClr val="tx1"/>
            </a:solidFill>
          </a:ln>
        </p:spPr>
      </p:pic>
      <p:sp>
        <p:nvSpPr>
          <p:cNvPr id="5" name="TextBox 4"/>
          <p:cNvSpPr txBox="1"/>
          <p:nvPr/>
        </p:nvSpPr>
        <p:spPr>
          <a:xfrm>
            <a:off x="242603" y="2967335"/>
            <a:ext cx="8901397" cy="1938992"/>
          </a:xfrm>
          <a:prstGeom prst="rect">
            <a:avLst/>
          </a:prstGeom>
          <a:noFill/>
        </p:spPr>
        <p:txBody>
          <a:bodyPr wrap="square" rtlCol="0">
            <a:spAutoFit/>
          </a:bodyPr>
          <a:lstStyle/>
          <a:p>
            <a:pPr lvl="1"/>
            <a:r>
              <a:rPr lang="en-US" sz="2400" dirty="0">
                <a:solidFill>
                  <a:srgbClr val="FFFFFF"/>
                </a:solidFill>
              </a:rPr>
              <a:t>How long should the forager spend in a patch?</a:t>
            </a:r>
          </a:p>
          <a:p>
            <a:pPr lvl="1"/>
            <a:endParaRPr lang="en-US" sz="2400" dirty="0">
              <a:solidFill>
                <a:srgbClr val="FFFFFF"/>
              </a:solidFill>
            </a:endParaRPr>
          </a:p>
          <a:p>
            <a:pPr lvl="1"/>
            <a:r>
              <a:rPr lang="en-US" sz="2400" dirty="0">
                <a:solidFill>
                  <a:srgbClr val="FFFFFF"/>
                </a:solidFill>
              </a:rPr>
              <a:t>What proportion of a given food type should be eaten?</a:t>
            </a:r>
          </a:p>
          <a:p>
            <a:pPr lvl="1"/>
            <a:endParaRPr lang="en-US" sz="2400" dirty="0">
              <a:solidFill>
                <a:srgbClr val="FFFFFF"/>
              </a:solidFill>
            </a:endParaRPr>
          </a:p>
          <a:p>
            <a:pPr lvl="1"/>
            <a:r>
              <a:rPr lang="en-US" sz="2400" dirty="0">
                <a:solidFill>
                  <a:srgbClr val="FFFFFF"/>
                </a:solidFill>
              </a:rPr>
              <a:t>What is the probability of pursing a given prey type?</a:t>
            </a:r>
          </a:p>
        </p:txBody>
      </p:sp>
      <p:sp>
        <p:nvSpPr>
          <p:cNvPr id="6" name="TextBox 5"/>
          <p:cNvSpPr txBox="1"/>
          <p:nvPr/>
        </p:nvSpPr>
        <p:spPr>
          <a:xfrm>
            <a:off x="748427" y="3231060"/>
            <a:ext cx="7938373" cy="1323439"/>
          </a:xfrm>
          <a:prstGeom prst="rect">
            <a:avLst/>
          </a:prstGeom>
          <a:noFill/>
        </p:spPr>
        <p:txBody>
          <a:bodyPr wrap="square" rtlCol="0">
            <a:spAutoFit/>
          </a:bodyPr>
          <a:lstStyle/>
          <a:p>
            <a:r>
              <a:rPr lang="en-US" sz="4000" dirty="0">
                <a:solidFill>
                  <a:srgbClr val="FFFF00"/>
                </a:solidFill>
              </a:rPr>
              <a:t>What are some decisions foraging animals have to make?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6"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a:solidFill>
                  <a:srgbClr val="FFFFFF"/>
                </a:solidFill>
              </a:rPr>
              <a:t>2) Currency</a:t>
            </a:r>
          </a:p>
        </p:txBody>
      </p:sp>
      <p:sp>
        <p:nvSpPr>
          <p:cNvPr id="3" name="Content Placeholder 2"/>
          <p:cNvSpPr>
            <a:spLocks noGrp="1"/>
          </p:cNvSpPr>
          <p:nvPr>
            <p:ph idx="1"/>
          </p:nvPr>
        </p:nvSpPr>
        <p:spPr>
          <a:xfrm>
            <a:off x="486270" y="1514586"/>
            <a:ext cx="8229600" cy="4525963"/>
          </a:xfrm>
        </p:spPr>
        <p:txBody>
          <a:bodyPr/>
          <a:lstStyle/>
          <a:p>
            <a:r>
              <a:rPr lang="en-US" dirty="0">
                <a:solidFill>
                  <a:srgbClr val="FFFFFF"/>
                </a:solidFill>
              </a:rPr>
              <a:t>How are the decisions evaluated</a:t>
            </a:r>
          </a:p>
          <a:p>
            <a:pPr lvl="1"/>
            <a:r>
              <a:rPr lang="en-US" dirty="0">
                <a:solidFill>
                  <a:srgbClr val="FFFFFF"/>
                </a:solidFill>
              </a:rPr>
              <a:t>Used to compare values of decisions</a:t>
            </a:r>
          </a:p>
          <a:p>
            <a:pPr lvl="1"/>
            <a:r>
              <a:rPr lang="en-US" dirty="0">
                <a:solidFill>
                  <a:srgbClr val="FFFFFF"/>
                </a:solidFill>
              </a:rPr>
              <a:t>Selected a priori</a:t>
            </a:r>
          </a:p>
          <a:p>
            <a:pPr lvl="1"/>
            <a:r>
              <a:rPr lang="en-US" dirty="0">
                <a:solidFill>
                  <a:srgbClr val="FFFFFF"/>
                </a:solidFill>
              </a:rPr>
              <a:t>Costs and benefits must be in the same currency</a:t>
            </a:r>
          </a:p>
          <a:p>
            <a:pPr lvl="1">
              <a:buNone/>
            </a:pPr>
            <a:endParaRPr lang="en-US" dirty="0">
              <a:solidFill>
                <a:srgbClr val="FFFFFF"/>
              </a:solidFill>
            </a:endParaRPr>
          </a:p>
        </p:txBody>
      </p:sp>
      <p:pic>
        <p:nvPicPr>
          <p:cNvPr id="4" name="Picture 3"/>
          <p:cNvPicPr>
            <a:picLocks noChangeAspect="1"/>
          </p:cNvPicPr>
          <p:nvPr/>
        </p:nvPicPr>
        <p:blipFill>
          <a:blip r:embed="rId3"/>
          <a:stretch>
            <a:fillRect/>
          </a:stretch>
        </p:blipFill>
        <p:spPr>
          <a:xfrm>
            <a:off x="7030417" y="217562"/>
            <a:ext cx="1685453" cy="1404544"/>
          </a:xfrm>
          <a:prstGeom prst="rect">
            <a:avLst/>
          </a:prstGeom>
          <a:solidFill>
            <a:schemeClr val="bg1"/>
          </a:solidFill>
          <a:ln>
            <a:solidFill>
              <a:schemeClr val="tx1"/>
            </a:solidFill>
          </a:ln>
        </p:spPr>
      </p:pic>
      <p:pic>
        <p:nvPicPr>
          <p:cNvPr id="5" name="Picture 4"/>
          <p:cNvPicPr>
            <a:picLocks noChangeAspect="1"/>
          </p:cNvPicPr>
          <p:nvPr/>
        </p:nvPicPr>
        <p:blipFill>
          <a:blip r:embed="rId4"/>
          <a:stretch>
            <a:fillRect/>
          </a:stretch>
        </p:blipFill>
        <p:spPr>
          <a:xfrm>
            <a:off x="2302946" y="3640779"/>
            <a:ext cx="4538108" cy="2178293"/>
          </a:xfrm>
          <a:prstGeom prst="rect">
            <a:avLst/>
          </a:prstGeom>
          <a:ln>
            <a:solidFill>
              <a:schemeClr val="tx1"/>
            </a:solidFill>
          </a:ln>
        </p:spPr>
      </p:pic>
      <p:sp>
        <p:nvSpPr>
          <p:cNvPr id="6" name="TextBox 5"/>
          <p:cNvSpPr txBox="1"/>
          <p:nvPr/>
        </p:nvSpPr>
        <p:spPr>
          <a:xfrm>
            <a:off x="357303" y="5852474"/>
            <a:ext cx="6236330" cy="523220"/>
          </a:xfrm>
          <a:prstGeom prst="rect">
            <a:avLst/>
          </a:prstGeom>
          <a:noFill/>
        </p:spPr>
        <p:txBody>
          <a:bodyPr wrap="square" rtlCol="0">
            <a:spAutoFit/>
          </a:bodyPr>
          <a:lstStyle/>
          <a:p>
            <a:pPr lvl="1"/>
            <a:r>
              <a:rPr lang="en-US" sz="2800" dirty="0">
                <a:solidFill>
                  <a:schemeClr val="accent6">
                    <a:lumMod val="40000"/>
                    <a:lumOff val="60000"/>
                  </a:schemeClr>
                </a:solidFill>
              </a:rPr>
              <a:t>  </a:t>
            </a:r>
            <a:r>
              <a:rPr lang="en-US" sz="2800" baseline="30000" dirty="0">
                <a:solidFill>
                  <a:schemeClr val="accent6">
                    <a:lumMod val="40000"/>
                    <a:lumOff val="60000"/>
                  </a:schemeClr>
                </a:solidFill>
              </a:rPr>
              <a:t>__ </a:t>
            </a:r>
            <a:r>
              <a:rPr lang="en-US" sz="2800" dirty="0">
                <a:solidFill>
                  <a:schemeClr val="accent6">
                    <a:lumMod val="40000"/>
                    <a:lumOff val="60000"/>
                  </a:schemeClr>
                </a:solidFill>
              </a:rPr>
              <a:t>Must be related to fitness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FFFF"/>
                </a:solidFill>
              </a:rPr>
              <a:t>Common currencies</a:t>
            </a:r>
          </a:p>
        </p:txBody>
      </p:sp>
      <p:sp>
        <p:nvSpPr>
          <p:cNvPr id="3" name="Content Placeholder 2"/>
          <p:cNvSpPr>
            <a:spLocks noGrp="1"/>
          </p:cNvSpPr>
          <p:nvPr>
            <p:ph idx="1"/>
          </p:nvPr>
        </p:nvSpPr>
        <p:spPr>
          <a:xfrm>
            <a:off x="457200" y="1500317"/>
            <a:ext cx="8229600" cy="4525963"/>
          </a:xfrm>
        </p:spPr>
        <p:txBody>
          <a:bodyPr/>
          <a:lstStyle/>
          <a:p>
            <a:r>
              <a:rPr lang="en-US" dirty="0">
                <a:solidFill>
                  <a:srgbClr val="FFFFFF"/>
                </a:solidFill>
              </a:rPr>
              <a:t>Variables that by optimizing, natural selection is ultimately maximizing fitness</a:t>
            </a:r>
          </a:p>
          <a:p>
            <a:pPr lvl="1"/>
            <a:endParaRPr lang="en-US" dirty="0">
              <a:solidFill>
                <a:srgbClr val="FFFFFF"/>
              </a:solidFill>
            </a:endParaRPr>
          </a:p>
        </p:txBody>
      </p:sp>
      <p:sp>
        <p:nvSpPr>
          <p:cNvPr id="4" name="TextBox 3"/>
          <p:cNvSpPr txBox="1"/>
          <p:nvPr/>
        </p:nvSpPr>
        <p:spPr>
          <a:xfrm>
            <a:off x="642182" y="2668288"/>
            <a:ext cx="8148614" cy="1815882"/>
          </a:xfrm>
          <a:prstGeom prst="rect">
            <a:avLst/>
          </a:prstGeom>
          <a:noFill/>
        </p:spPr>
        <p:txBody>
          <a:bodyPr wrap="square" rtlCol="0">
            <a:spAutoFit/>
          </a:bodyPr>
          <a:lstStyle/>
          <a:p>
            <a:pPr lvl="1"/>
            <a:r>
              <a:rPr lang="en-US" sz="2800" b="1" dirty="0">
                <a:solidFill>
                  <a:srgbClr val="FFFFFF"/>
                </a:solidFill>
              </a:rPr>
              <a:t>Energy</a:t>
            </a:r>
          </a:p>
          <a:p>
            <a:pPr lvl="2"/>
            <a:r>
              <a:rPr lang="en-US" sz="2800" dirty="0">
                <a:solidFill>
                  <a:srgbClr val="FFFFFF"/>
                </a:solidFill>
              </a:rPr>
              <a:t>-  </a:t>
            </a:r>
            <a:r>
              <a:rPr lang="en-US" sz="2800" u="sng" dirty="0">
                <a:solidFill>
                  <a:srgbClr val="FFFFFF"/>
                </a:solidFill>
              </a:rPr>
              <a:t>Maximize</a:t>
            </a:r>
            <a:r>
              <a:rPr lang="en-US" sz="2800" dirty="0">
                <a:solidFill>
                  <a:srgbClr val="FFFFFF"/>
                </a:solidFill>
              </a:rPr>
              <a:t> energy obtained in fixed time</a:t>
            </a:r>
          </a:p>
          <a:p>
            <a:pPr lvl="2">
              <a:buFontTx/>
              <a:buChar char="-"/>
            </a:pPr>
            <a:r>
              <a:rPr lang="en-US" sz="2800" dirty="0">
                <a:solidFill>
                  <a:srgbClr val="FFFFFF"/>
                </a:solidFill>
              </a:rPr>
              <a:t>  Extra energy more valuable to fitness than  </a:t>
            </a:r>
          </a:p>
          <a:p>
            <a:pPr lvl="2"/>
            <a:r>
              <a:rPr lang="en-US" sz="2800" dirty="0">
                <a:solidFill>
                  <a:srgbClr val="FFFFFF"/>
                </a:solidFill>
              </a:rPr>
              <a:t>   extra time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4865" name="Picture 5"/>
          <p:cNvPicPr>
            <a:picLocks noChangeAspect="1" noChangeArrowheads="1"/>
          </p:cNvPicPr>
          <p:nvPr/>
        </p:nvPicPr>
        <p:blipFill>
          <a:blip r:embed="rId3" cstate="print"/>
          <a:srcRect/>
          <a:stretch>
            <a:fillRect/>
          </a:stretch>
        </p:blipFill>
        <p:spPr bwMode="auto">
          <a:xfrm>
            <a:off x="914400" y="1447800"/>
            <a:ext cx="7315200" cy="5127625"/>
          </a:xfrm>
          <a:prstGeom prst="rect">
            <a:avLst/>
          </a:prstGeom>
          <a:solidFill>
            <a:schemeClr val="tx2"/>
          </a:solidFill>
          <a:ln w="9525">
            <a:solidFill>
              <a:schemeClr val="tx1"/>
            </a:solidFill>
            <a:miter lim="800000"/>
            <a:headEnd/>
            <a:tailEnd/>
          </a:ln>
        </p:spPr>
      </p:pic>
      <p:sp>
        <p:nvSpPr>
          <p:cNvPr id="534531" name="Rectangle 8"/>
          <p:cNvSpPr>
            <a:spLocks noGrp="1"/>
          </p:cNvSpPr>
          <p:nvPr>
            <p:ph type="title" idx="4294967295"/>
          </p:nvPr>
        </p:nvSpPr>
        <p:spPr bwMode="auto"/>
        <p:txBody>
          <a:bodyPr wrap="square" lIns="91440" tIns="45720" rIns="91440" bIns="45720" numCol="1" anchorCtr="0" compatLnSpc="1">
            <a:prstTxWarp prst="textNoShape">
              <a:avLst/>
            </a:prstTxWarp>
            <a:noAutofit/>
          </a:bodyPr>
          <a:lstStyle/>
          <a:p>
            <a:pPr algn="ctr" eaLnBrk="1" hangingPunct="1">
              <a:defRPr/>
            </a:pPr>
            <a:r>
              <a:rPr lang="en-US" sz="4000" dirty="0">
                <a:solidFill>
                  <a:schemeClr val="bg1"/>
                </a:solidFill>
              </a:rPr>
              <a:t>Ex: energy intake increases fitness</a:t>
            </a:r>
            <a:endParaRPr lang="en-US" sz="4000" cap="none" dirty="0">
              <a:solidFill>
                <a:schemeClr val="bg1"/>
              </a:solidFill>
              <a:effectLst/>
            </a:endParaRPr>
          </a:p>
        </p:txBody>
      </p:sp>
      <p:sp>
        <p:nvSpPr>
          <p:cNvPr id="804868" name="Text Box 5"/>
          <p:cNvSpPr txBox="1">
            <a:spLocks noChangeArrowheads="1"/>
          </p:cNvSpPr>
          <p:nvPr/>
        </p:nvSpPr>
        <p:spPr bwMode="auto">
          <a:xfrm>
            <a:off x="6352822" y="6553200"/>
            <a:ext cx="2333978" cy="304800"/>
          </a:xfrm>
          <a:prstGeom prst="rect">
            <a:avLst/>
          </a:prstGeom>
          <a:noFill/>
          <a:ln w="9525">
            <a:noFill/>
            <a:miter lim="800000"/>
            <a:headEnd/>
            <a:tailEnd/>
          </a:ln>
        </p:spPr>
        <p:txBody>
          <a:bodyPr wrap="square">
            <a:spAutoFit/>
          </a:bodyPr>
          <a:lstStyle/>
          <a:p>
            <a:pPr>
              <a:spcBef>
                <a:spcPct val="50000"/>
              </a:spcBef>
            </a:pPr>
            <a:r>
              <a:rPr lang="en-US" sz="1400" dirty="0">
                <a:solidFill>
                  <a:schemeClr val="bg1"/>
                </a:solidFill>
              </a:rPr>
              <a:t>Tollefson et al. 2010</a:t>
            </a:r>
          </a:p>
        </p:txBody>
      </p:sp>
      <p:pic>
        <p:nvPicPr>
          <p:cNvPr id="6" name="Picture 7" descr="black_tailed_deer_fawn,_olympic_national_park,_washington"/>
          <p:cNvPicPr>
            <a:picLocks noChangeAspect="1" noChangeArrowheads="1"/>
          </p:cNvPicPr>
          <p:nvPr/>
        </p:nvPicPr>
        <p:blipFill>
          <a:blip r:embed="rId4" cstate="print"/>
          <a:srcRect/>
          <a:stretch>
            <a:fillRect/>
          </a:stretch>
        </p:blipFill>
        <p:spPr bwMode="auto">
          <a:xfrm>
            <a:off x="2251363" y="1688522"/>
            <a:ext cx="2320637" cy="1740478"/>
          </a:xfrm>
          <a:prstGeom prst="rect">
            <a:avLst/>
          </a:prstGeom>
          <a:ln>
            <a:noFill/>
          </a:ln>
          <a:effectLst>
            <a:softEdge rad="112500"/>
          </a:effectLst>
        </p:spPr>
      </p:pic>
      <p:sp>
        <p:nvSpPr>
          <p:cNvPr id="7" name="TextBox 6"/>
          <p:cNvSpPr txBox="1"/>
          <p:nvPr/>
        </p:nvSpPr>
        <p:spPr>
          <a:xfrm>
            <a:off x="3014149" y="5842000"/>
            <a:ext cx="4013200" cy="369332"/>
          </a:xfrm>
          <a:prstGeom prst="rect">
            <a:avLst/>
          </a:prstGeom>
          <a:solidFill>
            <a:srgbClr val="4676B2"/>
          </a:solidFill>
        </p:spPr>
        <p:txBody>
          <a:bodyPr wrap="square" rtlCol="0">
            <a:spAutoFit/>
          </a:bodyPr>
          <a:lstStyle/>
          <a:p>
            <a:r>
              <a:rPr lang="en-US" dirty="0"/>
              <a:t>Daily Digestible Energy Intake (MJ/day)</a:t>
            </a: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TIMING" val="|13.7|5.9"/>
</p:tagLst>
</file>

<file path=ppt/tags/tag2.xml><?xml version="1.0" encoding="utf-8"?>
<p:tagLst xmlns:a="http://schemas.openxmlformats.org/drawingml/2006/main" xmlns:r="http://schemas.openxmlformats.org/officeDocument/2006/relationships" xmlns:p="http://schemas.openxmlformats.org/presentationml/2006/main">
  <p:tag name="TIMING" val="|13.7|5.9"/>
</p:tagLst>
</file>

<file path=ppt/tags/tag3.xml><?xml version="1.0" encoding="utf-8"?>
<p:tagLst xmlns:a="http://schemas.openxmlformats.org/drawingml/2006/main" xmlns:r="http://schemas.openxmlformats.org/officeDocument/2006/relationships" xmlns:p="http://schemas.openxmlformats.org/presentationml/2006/main">
  <p:tag name="TIMING" val="|13.7|5.9"/>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3031</TotalTime>
  <Words>2281</Words>
  <Application>Microsoft Macintosh PowerPoint</Application>
  <PresentationFormat>On-screen Show (4:3)</PresentationFormat>
  <Paragraphs>281</Paragraphs>
  <Slides>36</Slides>
  <Notes>33</Notes>
  <HiddenSlides>0</HiddenSlides>
  <MMClips>1</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2</vt:i4>
      </vt:variant>
      <vt:variant>
        <vt:lpstr>Slide Titles</vt:lpstr>
      </vt:variant>
      <vt:variant>
        <vt:i4>36</vt:i4>
      </vt:variant>
    </vt:vector>
  </HeadingPairs>
  <TitlesOfParts>
    <vt:vector size="42" baseType="lpstr">
      <vt:lpstr>Arial</vt:lpstr>
      <vt:lpstr>Calibri</vt:lpstr>
      <vt:lpstr>Comic Sans MS</vt:lpstr>
      <vt:lpstr>Office Theme</vt:lpstr>
      <vt:lpstr>Equation</vt:lpstr>
      <vt:lpstr>Worksheet</vt:lpstr>
      <vt:lpstr>Today: Intake and energy budgets</vt:lpstr>
      <vt:lpstr>PowerPoint Presentation</vt:lpstr>
      <vt:lpstr>PowerPoint Presentation</vt:lpstr>
      <vt:lpstr>Can understand decisions in the framework of optimal foraging models</vt:lpstr>
      <vt:lpstr>3 Components of optimal foraging models</vt:lpstr>
      <vt:lpstr>1) Decisions</vt:lpstr>
      <vt:lpstr>2) Currency</vt:lpstr>
      <vt:lpstr>Common currencies</vt:lpstr>
      <vt:lpstr>Ex: energy intake increases fitness</vt:lpstr>
      <vt:lpstr>Common currencies</vt:lpstr>
      <vt:lpstr>Remember this?  Activity ethogram!</vt:lpstr>
      <vt:lpstr>3) Constraints</vt:lpstr>
      <vt:lpstr>Intrinsic constraints</vt:lpstr>
      <vt:lpstr>Extrinsic constraints </vt:lpstr>
      <vt:lpstr>Extrinsic limitations are all around</vt:lpstr>
      <vt:lpstr>Why do these constraints matter?</vt:lpstr>
      <vt:lpstr>What are you spending your available energy on?</vt:lpstr>
      <vt:lpstr>PowerPoint Presentation</vt:lpstr>
      <vt:lpstr>PowerPoint Presentation</vt:lpstr>
      <vt:lpstr>PowerPoint Presentation</vt:lpstr>
      <vt:lpstr>PowerPoint Presentation</vt:lpstr>
      <vt:lpstr>PowerPoint Presentation</vt:lpstr>
      <vt:lpstr>Time to travel between plants greater than time needed to chew food</vt:lpstr>
      <vt:lpstr>PowerPoint Presentation</vt:lpstr>
      <vt:lpstr>PowerPoint Presentation</vt:lpstr>
      <vt:lpstr>PowerPoint Presentation</vt:lpstr>
      <vt:lpstr>Time to travel between plants less than time it takes to chew food</vt:lpstr>
      <vt:lpstr>PowerPoint Presentation</vt:lpstr>
      <vt:lpstr>PowerPoint Presentation</vt:lpstr>
      <vt:lpstr>PowerPoint Presentation</vt:lpstr>
      <vt:lpstr>Plant species composition constrains intake</vt:lpstr>
      <vt:lpstr>Intake rate and plant quality determine  daily digestible energy intake (DEI)</vt:lpstr>
      <vt:lpstr>Activity budgets</vt:lpstr>
      <vt:lpstr>PowerPoint Presentation</vt:lpstr>
      <vt:lpstr>PowerPoint Presentation</vt:lpstr>
      <vt:lpstr>How do we measure how animals spend their time?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Excellent Title Here</dc:title>
  <dc:creator>Amy Ulappa</dc:creator>
  <cp:lastModifiedBy>Amy Ulappa</cp:lastModifiedBy>
  <cp:revision>85</cp:revision>
  <cp:lastPrinted>2017-11-07T19:37:53Z</cp:lastPrinted>
  <dcterms:created xsi:type="dcterms:W3CDTF">2017-11-07T02:59:06Z</dcterms:created>
  <dcterms:modified xsi:type="dcterms:W3CDTF">2021-03-30T19:47:45Z</dcterms:modified>
</cp:coreProperties>
</file>